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367" r:id="rId2"/>
    <p:sldId id="256" r:id="rId3"/>
    <p:sldId id="257" r:id="rId4"/>
    <p:sldId id="258" r:id="rId5"/>
    <p:sldId id="259" r:id="rId6"/>
    <p:sldId id="329" r:id="rId7"/>
    <p:sldId id="330" r:id="rId8"/>
    <p:sldId id="266" r:id="rId9"/>
    <p:sldId id="261" r:id="rId10"/>
    <p:sldId id="325" r:id="rId11"/>
    <p:sldId id="262" r:id="rId12"/>
    <p:sldId id="268" r:id="rId13"/>
    <p:sldId id="269" r:id="rId14"/>
    <p:sldId id="270" r:id="rId15"/>
    <p:sldId id="263" r:id="rId16"/>
    <p:sldId id="327" r:id="rId17"/>
    <p:sldId id="272" r:id="rId18"/>
    <p:sldId id="273" r:id="rId19"/>
    <p:sldId id="328" r:id="rId20"/>
    <p:sldId id="274" r:id="rId21"/>
    <p:sldId id="275" r:id="rId22"/>
    <p:sldId id="264" r:id="rId23"/>
    <p:sldId id="370" r:id="rId24"/>
    <p:sldId id="369" r:id="rId25"/>
    <p:sldId id="265" r:id="rId26"/>
  </p:sldIdLst>
  <p:sldSz cx="18288000" cy="10287000"/>
  <p:notesSz cx="6858000" cy="9144000"/>
  <p:embeddedFontLst>
    <p:embeddedFont>
      <p:font typeface="29LT Baseet Ultra-Bold" panose="020F0502020204030204" pitchFamily="34" charset="0"/>
      <p:regular r:id="rId28"/>
      <p:bold r:id="rId29"/>
      <p:italic r:id="rId30"/>
      <p:bold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Jaini" pitchFamily="2" charset="0"/>
      <p:regular r:id="rId37"/>
    </p:embeddedFont>
    <p:embeddedFont>
      <p:font typeface="Josefin Sans" pitchFamily="2" charset="77"/>
      <p:regular r:id="rId38"/>
      <p:bold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Open Sauce" pitchFamily="2" charset="77"/>
      <p:regular r:id="rId44"/>
    </p:embeddedFont>
    <p:embeddedFont>
      <p:font typeface="Open Sauce Bold" pitchFamily="2" charset="77"/>
      <p:regular r:id="rId45"/>
      <p:bold r:id="rId46"/>
    </p:embeddedFont>
    <p:embeddedFont>
      <p:font typeface="Poppins" pitchFamily="2" charset="77"/>
      <p:regular r:id="rId47"/>
      <p:bold r:id="rId48"/>
      <p:italic r:id="rId49"/>
      <p:boldItalic r:id="rId50"/>
    </p:embeddedFont>
    <p:embeddedFont>
      <p:font typeface="Poppins Bold" pitchFamily="2" charset="77"/>
      <p:regular r:id="rId51"/>
      <p:bold r:id="rId52"/>
    </p:embeddedFont>
    <p:embeddedFont>
      <p:font typeface="Source Sans Pro" panose="020B0503030403020204" pitchFamily="34" charset="0"/>
      <p:regular r:id="rId53"/>
      <p:bold r:id="rId54"/>
      <p:italic r:id="rId55"/>
      <p:boldItalic r:id="rId56"/>
    </p:embeddedFont>
    <p:embeddedFont>
      <p:font typeface="ดองเต่า" panose="020F0502020204030204" pitchFamily="34" charset="0"/>
      <p:regular r:id="rId57"/>
      <p:bold r:id="rId58"/>
      <p:italic r:id="rId59"/>
      <p:bold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50" autoAdjust="0"/>
  </p:normalViewPr>
  <p:slideViewPr>
    <p:cSldViewPr>
      <p:cViewPr varScale="1">
        <p:scale>
          <a:sx n="80" d="100"/>
          <a:sy n="80" d="100"/>
        </p:scale>
        <p:origin x="2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font" Target="fonts/font31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font" Target="fonts/font32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font" Target="fonts/font30.fntdata"/><Relationship Id="rId10" Type="http://schemas.openxmlformats.org/officeDocument/2006/relationships/slide" Target="slides/slide9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font" Target="fonts/font33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C43EB-B2AA-4DCF-9284-A28526CF0F48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A33075-76C8-4C26-8F8D-C9913A041F25}">
      <dgm:prSet custT="1"/>
      <dgm:spPr/>
      <dgm:t>
        <a:bodyPr/>
        <a:lstStyle/>
        <a:p>
          <a:r>
            <a:rPr lang="en-US" sz="2800" b="0" i="0" dirty="0">
              <a:solidFill>
                <a:schemeClr val="tx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Diagnosis</a:t>
          </a:r>
          <a:endParaRPr lang="en-US" sz="2800" b="0" dirty="0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3DA036AD-4F6E-4326-912B-B48CBD3FE8EF}" type="parTrans" cxnId="{EA1F11B8-2D07-4481-A2DC-11559FFFB0AD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13C086B1-B186-4D17-A937-E602CCD880A1}" type="sibTrans" cxnId="{EA1F11B8-2D07-4481-A2DC-11559FFFB0AD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B9141AC9-B423-4146-AA3E-AB54D4FB542B}">
      <dgm:prSet custT="1"/>
      <dgm:spPr/>
      <dgm:t>
        <a:bodyPr/>
        <a:lstStyle/>
        <a:p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Anamnesis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5968DB96-8FE2-46DC-A5EB-D562B997C4CF}" type="parTrans" cxnId="{7B697D36-ADE3-4506-AEF7-66740659C91B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B492FA48-769B-41A3-8045-5EE22D7EA23C}" type="sibTrans" cxnId="{7B697D36-ADE3-4506-AEF7-66740659C91B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3320B242-6B84-4CB2-88C7-600AE42B0D67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Tes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HPV DNA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FED9DAD9-3042-4EC5-9C8A-839990879BF9}" type="parTrans" cxnId="{3199B5F1-3F75-410E-BD82-9DF4E7C1F730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621EA989-FB89-43BE-AFE3-FEB5DEC29D3F}" type="sibTrans" cxnId="{3199B5F1-3F75-410E-BD82-9DF4E7C1F730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F9C6CE7D-6C48-4608-869D-872EB0047842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Biopsi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FD9CC0E-BF56-4EEF-8992-A5F7CA821CF1}" type="parTrans" cxnId="{FA06F91A-335F-4DD3-8162-E37947F703A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3BA0C668-DEF7-469D-92CA-C1A267795FD8}" type="sibTrans" cxnId="{FA06F91A-335F-4DD3-8162-E37947F703A8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A4984D28-32E4-4DA5-BDD8-DD86F95A65BE}">
      <dgm:prSet custT="1"/>
      <dgm:spPr/>
      <dgm:t>
        <a:bodyPr/>
        <a:lstStyle/>
        <a:p>
          <a:r>
            <a:rPr lang="en-US" sz="2800" b="0" i="0" dirty="0" err="1">
              <a:solidFill>
                <a:schemeClr val="tx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Pencegahan</a:t>
          </a:r>
          <a:endParaRPr lang="en-US" sz="2800" dirty="0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F7EA2A6-EB5D-4CAB-B881-3D3C9363E9AB}" type="parTrans" cxnId="{4D703B9F-7E96-413B-98C6-BC8E61A9FE5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8BE0BB82-53A9-4733-955B-53E22E44A1C7}" type="sibTrans" cxnId="{4D703B9F-7E96-413B-98C6-BC8E61A9FE54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13674D65-4685-4720-80B4-289AF8A30B3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Higiene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sanitasi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0ABC0455-BE9E-45B6-9AEC-459C09940A35}" type="parTrans" cxnId="{85A6ED34-7C00-4972-8341-5A912DC9B012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B6340693-E9A9-4A9A-AA8E-25E8EF921998}" type="sibTrans" cxnId="{85A6ED34-7C00-4972-8341-5A912DC9B012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5A5619D4-2D02-40EB-A36B-DEB86FADEA4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b="0" i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PAP Smear rutin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7C9DB433-505A-487F-951A-4EE706676E05}" type="parTrans" cxnId="{EB2F009C-C7C2-48B5-8169-15A1CED913FB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62FD2AA0-45C8-4896-8ECD-F1540821FBD4}" type="sibTrans" cxnId="{EB2F009C-C7C2-48B5-8169-15A1CED913FB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92B0016D-B521-4BCB-A733-A064A6E96C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Pemakaian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kondom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8002E1AA-EDFC-4D94-B531-6B6AA5ADF22D}" type="parTrans" cxnId="{6FBD3025-70FA-459B-A0BB-68DCF4D2A7A5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E5EF63F-D3CE-4770-BEDA-4368BC36645E}" type="sibTrans" cxnId="{6FBD3025-70FA-459B-A0BB-68DCF4D2A7A5}">
      <dgm:prSet/>
      <dgm:spPr/>
      <dgm:t>
        <a:bodyPr/>
        <a:lstStyle/>
        <a:p>
          <a:endParaRPr lang="en-US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5D553512-C0D7-4A1E-A043-35761B9EA77D}">
      <dgm:prSet custT="1"/>
      <dgm:spPr/>
      <dgm:t>
        <a:bodyPr/>
        <a:lstStyle/>
        <a:p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PAP Smear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D88CD219-4BF0-4291-BA2A-7BA8296B1112}" type="parTrans" cxnId="{A5CED876-0A65-4DC3-8E86-6454EFC83ED1}">
      <dgm:prSet/>
      <dgm:spPr/>
      <dgm:t>
        <a:bodyPr/>
        <a:lstStyle/>
        <a:p>
          <a:endParaRPr lang="en-US"/>
        </a:p>
      </dgm:t>
    </dgm:pt>
    <dgm:pt modelId="{05489C5E-26AF-419B-8C7F-540B6864BFC1}" type="sibTrans" cxnId="{A5CED876-0A65-4DC3-8E86-6454EFC83ED1}">
      <dgm:prSet/>
      <dgm:spPr/>
      <dgm:t>
        <a:bodyPr/>
        <a:lstStyle/>
        <a:p>
          <a:endParaRPr lang="en-US"/>
        </a:p>
      </dgm:t>
    </dgm:pt>
    <dgm:pt modelId="{6E2C62CA-61B5-434F-AEC2-12861F6B52C2}">
      <dgm:prSet custT="1"/>
      <dgm:spPr/>
      <dgm:t>
        <a:bodyPr/>
        <a:lstStyle/>
        <a:p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Pemeriksaan</a:t>
          </a:r>
          <a:r>
            <a:rPr lang="en-US" sz="28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fisik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AA591A6-B8C8-406D-B954-35931A36EF36}" type="parTrans" cxnId="{65A95441-D06B-484C-8964-49ADC18B03C3}">
      <dgm:prSet/>
      <dgm:spPr/>
      <dgm:t>
        <a:bodyPr/>
        <a:lstStyle/>
        <a:p>
          <a:endParaRPr lang="en-US"/>
        </a:p>
      </dgm:t>
    </dgm:pt>
    <dgm:pt modelId="{35F00671-AD01-42F0-AC3A-038554EFC120}" type="sibTrans" cxnId="{65A95441-D06B-484C-8964-49ADC18B03C3}">
      <dgm:prSet/>
      <dgm:spPr/>
      <dgm:t>
        <a:bodyPr/>
        <a:lstStyle/>
        <a:p>
          <a:endParaRPr lang="en-US"/>
        </a:p>
      </dgm:t>
    </dgm:pt>
    <dgm:pt modelId="{D1F1BB7A-62CE-4AB1-AA80-8D44245154EB}">
      <dgm:prSet custT="1"/>
      <dgm:spPr/>
      <dgm:t>
        <a:bodyPr/>
        <a:lstStyle/>
        <a:p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Pemeriksaan</a:t>
          </a:r>
          <a:r>
            <a:rPr lang="en-US" sz="28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radiologis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DBEB4478-A7D1-4051-A09F-EEA007E2622E}" type="parTrans" cxnId="{811C00C5-CC79-4A5B-88D0-7A87C450CACE}">
      <dgm:prSet/>
      <dgm:spPr/>
      <dgm:t>
        <a:bodyPr/>
        <a:lstStyle/>
        <a:p>
          <a:endParaRPr lang="en-US"/>
        </a:p>
      </dgm:t>
    </dgm:pt>
    <dgm:pt modelId="{A15B36C0-0390-43CC-B6A9-5016DE404472}" type="sibTrans" cxnId="{811C00C5-CC79-4A5B-88D0-7A87C450CACE}">
      <dgm:prSet/>
      <dgm:spPr/>
      <dgm:t>
        <a:bodyPr/>
        <a:lstStyle/>
        <a:p>
          <a:endParaRPr lang="en-US"/>
        </a:p>
      </dgm:t>
    </dgm:pt>
    <dgm:pt modelId="{B0682803-649A-4062-87A5-3420AD6F8CB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Pencegahan</a:t>
          </a:r>
          <a:r>
            <a:rPr lang="en-US" sz="28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dari</a:t>
          </a:r>
          <a:r>
            <a:rPr lang="en-US" sz="28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tinjauan</a:t>
          </a:r>
          <a:r>
            <a:rPr lang="en-US" sz="28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moral agama</a:t>
          </a:r>
        </a:p>
      </dgm:t>
    </dgm:pt>
    <dgm:pt modelId="{D1C89A6D-4F21-4545-B3AF-08141E3C8E22}" type="parTrans" cxnId="{03EE5F82-93D0-49AA-90A9-14D8DEAC4C41}">
      <dgm:prSet/>
      <dgm:spPr/>
      <dgm:t>
        <a:bodyPr/>
        <a:lstStyle/>
        <a:p>
          <a:endParaRPr lang="en-US"/>
        </a:p>
      </dgm:t>
    </dgm:pt>
    <dgm:pt modelId="{86ACBDED-678E-4936-8766-E4EE872AB952}" type="sibTrans" cxnId="{03EE5F82-93D0-49AA-90A9-14D8DEAC4C41}">
      <dgm:prSet/>
      <dgm:spPr/>
      <dgm:t>
        <a:bodyPr/>
        <a:lstStyle/>
        <a:p>
          <a:endParaRPr lang="en-US"/>
        </a:p>
      </dgm:t>
    </dgm:pt>
    <dgm:pt modelId="{C72F56B9-2D9F-6B49-B9FC-6D9E318E7C2C}">
      <dgm:prSet custT="1"/>
      <dgm:spPr/>
      <dgm:t>
        <a:bodyPr/>
        <a:lstStyle/>
        <a:p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IVA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CB0F6026-A729-5442-973C-302A79D4FEBE}" type="parTrans" cxnId="{3ADA8BAF-E7ED-3946-AA59-1723DA619713}">
      <dgm:prSet/>
      <dgm:spPr/>
    </dgm:pt>
    <dgm:pt modelId="{91806A08-913F-C24D-A628-FD1C2D641644}" type="sibTrans" cxnId="{3ADA8BAF-E7ED-3946-AA59-1723DA619713}">
      <dgm:prSet/>
      <dgm:spPr/>
    </dgm:pt>
    <dgm:pt modelId="{AD1E606A-501B-F64A-BC9C-0C7EF7FA2BB8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Kolposkopi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endParaRPr lang="en-US" sz="2800" b="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873F493E-EC05-3E4C-8630-D06DEB4C0584}" type="parTrans" cxnId="{458FABA7-3CF9-5541-B8E8-4F2ABE9A0C4A}">
      <dgm:prSet/>
      <dgm:spPr/>
    </dgm:pt>
    <dgm:pt modelId="{86B30F35-6A55-4E46-AD5D-301BFAECFC9E}" type="sibTrans" cxnId="{458FABA7-3CF9-5541-B8E8-4F2ABE9A0C4A}">
      <dgm:prSet/>
      <dgm:spPr/>
    </dgm:pt>
    <dgm:pt modelId="{3EFA6816-EE48-4C0E-BBEF-C160E6328F8C}" type="pres">
      <dgm:prSet presAssocID="{E1AC43EB-B2AA-4DCF-9284-A28526CF0F48}" presName="Name0" presStyleCnt="0">
        <dgm:presLayoutVars>
          <dgm:dir/>
          <dgm:animLvl val="lvl"/>
          <dgm:resizeHandles val="exact"/>
        </dgm:presLayoutVars>
      </dgm:prSet>
      <dgm:spPr/>
    </dgm:pt>
    <dgm:pt modelId="{B39A6494-659D-4612-A678-38AEBB08EEEA}" type="pres">
      <dgm:prSet presAssocID="{8AA33075-76C8-4C26-8F8D-C9913A041F25}" presName="composite" presStyleCnt="0"/>
      <dgm:spPr/>
    </dgm:pt>
    <dgm:pt modelId="{6E939A21-A30A-41BC-94FF-25CAB08A85B4}" type="pres">
      <dgm:prSet presAssocID="{8AA33075-76C8-4C26-8F8D-C9913A041F2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1BDECD5-B9B8-4C30-8969-F364BF34E75C}" type="pres">
      <dgm:prSet presAssocID="{8AA33075-76C8-4C26-8F8D-C9913A041F25}" presName="desTx" presStyleLbl="alignAccFollowNode1" presStyleIdx="0" presStyleCnt="2">
        <dgm:presLayoutVars>
          <dgm:bulletEnabled val="1"/>
        </dgm:presLayoutVars>
      </dgm:prSet>
      <dgm:spPr/>
    </dgm:pt>
    <dgm:pt modelId="{2F3FFD13-11AC-4952-A872-88149909A1FB}" type="pres">
      <dgm:prSet presAssocID="{13C086B1-B186-4D17-A937-E602CCD880A1}" presName="space" presStyleCnt="0"/>
      <dgm:spPr/>
    </dgm:pt>
    <dgm:pt modelId="{C622F878-F9C8-4A95-A02B-55EDDD6D52A3}" type="pres">
      <dgm:prSet presAssocID="{A4984D28-32E4-4DA5-BDD8-DD86F95A65BE}" presName="composite" presStyleCnt="0"/>
      <dgm:spPr/>
    </dgm:pt>
    <dgm:pt modelId="{3BE36BC7-10A0-4EAC-826A-509BA300D458}" type="pres">
      <dgm:prSet presAssocID="{A4984D28-32E4-4DA5-BDD8-DD86F95A65B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FE29F2E-3763-430F-98F1-BE330E576C6A}" type="pres">
      <dgm:prSet presAssocID="{A4984D28-32E4-4DA5-BDD8-DD86F95A65BE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F4FB804-64D7-42F9-9702-35DCA7986934}" type="presOf" srcId="{6E2C62CA-61B5-434F-AEC2-12861F6B52C2}" destId="{11BDECD5-B9B8-4C30-8969-F364BF34E75C}" srcOrd="0" destOrd="1" presId="urn:microsoft.com/office/officeart/2005/8/layout/hList1"/>
    <dgm:cxn modelId="{8F847A1A-C70F-8249-A1FE-B86F12E4E9DF}" type="presOf" srcId="{AD1E606A-501B-F64A-BC9C-0C7EF7FA2BB8}" destId="{11BDECD5-B9B8-4C30-8969-F364BF34E75C}" srcOrd="0" destOrd="6" presId="urn:microsoft.com/office/officeart/2005/8/layout/hList1"/>
    <dgm:cxn modelId="{FA06F91A-335F-4DD3-8162-E37947F703A8}" srcId="{8AA33075-76C8-4C26-8F8D-C9913A041F25}" destId="{F9C6CE7D-6C48-4608-869D-872EB0047842}" srcOrd="7" destOrd="0" parTransId="{2FD9CC0E-BF56-4EEF-8992-A5F7CA821CF1}" sibTransId="{3BA0C668-DEF7-469D-92CA-C1A267795FD8}"/>
    <dgm:cxn modelId="{7FC7011C-292B-4C78-BF19-AEC9FFC6AA6B}" type="presOf" srcId="{13674D65-4685-4720-80B4-289AF8A30B3C}" destId="{0FE29F2E-3763-430F-98F1-BE330E576C6A}" srcOrd="0" destOrd="0" presId="urn:microsoft.com/office/officeart/2005/8/layout/hList1"/>
    <dgm:cxn modelId="{6FBD3025-70FA-459B-A0BB-68DCF4D2A7A5}" srcId="{A4984D28-32E4-4DA5-BDD8-DD86F95A65BE}" destId="{92B0016D-B521-4BCB-A733-A064A6E96CF6}" srcOrd="2" destOrd="0" parTransId="{8002E1AA-EDFC-4D94-B531-6B6AA5ADF22D}" sibTransId="{2E5EF63F-D3CE-4770-BEDA-4368BC36645E}"/>
    <dgm:cxn modelId="{D1107831-F143-4988-AAF8-133F073F20A0}" type="presOf" srcId="{F9C6CE7D-6C48-4608-869D-872EB0047842}" destId="{11BDECD5-B9B8-4C30-8969-F364BF34E75C}" srcOrd="0" destOrd="7" presId="urn:microsoft.com/office/officeart/2005/8/layout/hList1"/>
    <dgm:cxn modelId="{85A6ED34-7C00-4972-8341-5A912DC9B012}" srcId="{A4984D28-32E4-4DA5-BDD8-DD86F95A65BE}" destId="{13674D65-4685-4720-80B4-289AF8A30B3C}" srcOrd="0" destOrd="0" parTransId="{0ABC0455-BE9E-45B6-9AEC-459C09940A35}" sibTransId="{B6340693-E9A9-4A9A-AA8E-25E8EF921998}"/>
    <dgm:cxn modelId="{7B697D36-ADE3-4506-AEF7-66740659C91B}" srcId="{8AA33075-76C8-4C26-8F8D-C9913A041F25}" destId="{B9141AC9-B423-4146-AA3E-AB54D4FB542B}" srcOrd="0" destOrd="0" parTransId="{5968DB96-8FE2-46DC-A5EB-D562B997C4CF}" sibTransId="{B492FA48-769B-41A3-8045-5EE22D7EA23C}"/>
    <dgm:cxn modelId="{A18B9838-6EDB-4631-A208-6C8E5C5D189E}" type="presOf" srcId="{A4984D28-32E4-4DA5-BDD8-DD86F95A65BE}" destId="{3BE36BC7-10A0-4EAC-826A-509BA300D458}" srcOrd="0" destOrd="0" presId="urn:microsoft.com/office/officeart/2005/8/layout/hList1"/>
    <dgm:cxn modelId="{64AAA840-D2EA-48FE-8F1E-3E84E960AA76}" type="presOf" srcId="{B9141AC9-B423-4146-AA3E-AB54D4FB542B}" destId="{11BDECD5-B9B8-4C30-8969-F364BF34E75C}" srcOrd="0" destOrd="0" presId="urn:microsoft.com/office/officeart/2005/8/layout/hList1"/>
    <dgm:cxn modelId="{65A95441-D06B-484C-8964-49ADC18B03C3}" srcId="{8AA33075-76C8-4C26-8F8D-C9913A041F25}" destId="{6E2C62CA-61B5-434F-AEC2-12861F6B52C2}" srcOrd="1" destOrd="0" parTransId="{2AA591A6-B8C8-406D-B954-35931A36EF36}" sibTransId="{35F00671-AD01-42F0-AC3A-038554EFC120}"/>
    <dgm:cxn modelId="{963C406B-2084-4772-9EED-08FA13C5A460}" type="presOf" srcId="{5A5619D4-2D02-40EB-A36B-DEB86FADEA48}" destId="{0FE29F2E-3763-430F-98F1-BE330E576C6A}" srcOrd="0" destOrd="1" presId="urn:microsoft.com/office/officeart/2005/8/layout/hList1"/>
    <dgm:cxn modelId="{8ABA5772-BDF6-43EC-B0F9-37494C7B40ED}" type="presOf" srcId="{B0682803-649A-4062-87A5-3420AD6F8CB9}" destId="{0FE29F2E-3763-430F-98F1-BE330E576C6A}" srcOrd="0" destOrd="3" presId="urn:microsoft.com/office/officeart/2005/8/layout/hList1"/>
    <dgm:cxn modelId="{A5CED876-0A65-4DC3-8E86-6454EFC83ED1}" srcId="{8AA33075-76C8-4C26-8F8D-C9913A041F25}" destId="{5D553512-C0D7-4A1E-A043-35761B9EA77D}" srcOrd="3" destOrd="0" parTransId="{D88CD219-4BF0-4291-BA2A-7BA8296B1112}" sibTransId="{05489C5E-26AF-419B-8C7F-540B6864BFC1}"/>
    <dgm:cxn modelId="{03EE5F82-93D0-49AA-90A9-14D8DEAC4C41}" srcId="{A4984D28-32E4-4DA5-BDD8-DD86F95A65BE}" destId="{B0682803-649A-4062-87A5-3420AD6F8CB9}" srcOrd="3" destOrd="0" parTransId="{D1C89A6D-4F21-4545-B3AF-08141E3C8E22}" sibTransId="{86ACBDED-678E-4936-8766-E4EE872AB952}"/>
    <dgm:cxn modelId="{1DA9CE86-CD8C-4FC0-832A-FCDCBAE11C10}" type="presOf" srcId="{5D553512-C0D7-4A1E-A043-35761B9EA77D}" destId="{11BDECD5-B9B8-4C30-8969-F364BF34E75C}" srcOrd="0" destOrd="3" presId="urn:microsoft.com/office/officeart/2005/8/layout/hList1"/>
    <dgm:cxn modelId="{3F80498E-FABB-439D-95D0-7E0D543ED4BB}" type="presOf" srcId="{92B0016D-B521-4BCB-A733-A064A6E96CF6}" destId="{0FE29F2E-3763-430F-98F1-BE330E576C6A}" srcOrd="0" destOrd="2" presId="urn:microsoft.com/office/officeart/2005/8/layout/hList1"/>
    <dgm:cxn modelId="{EB2F009C-C7C2-48B5-8169-15A1CED913FB}" srcId="{A4984D28-32E4-4DA5-BDD8-DD86F95A65BE}" destId="{5A5619D4-2D02-40EB-A36B-DEB86FADEA48}" srcOrd="1" destOrd="0" parTransId="{7C9DB433-505A-487F-951A-4EE706676E05}" sibTransId="{62FD2AA0-45C8-4896-8ECD-F1540821FBD4}"/>
    <dgm:cxn modelId="{4D703B9F-7E96-413B-98C6-BC8E61A9FE54}" srcId="{E1AC43EB-B2AA-4DCF-9284-A28526CF0F48}" destId="{A4984D28-32E4-4DA5-BDD8-DD86F95A65BE}" srcOrd="1" destOrd="0" parTransId="{2F7EA2A6-EB5D-4CAB-B881-3D3C9363E9AB}" sibTransId="{8BE0BB82-53A9-4733-955B-53E22E44A1C7}"/>
    <dgm:cxn modelId="{458FABA7-3CF9-5541-B8E8-4F2ABE9A0C4A}" srcId="{8AA33075-76C8-4C26-8F8D-C9913A041F25}" destId="{AD1E606A-501B-F64A-BC9C-0C7EF7FA2BB8}" srcOrd="6" destOrd="0" parTransId="{873F493E-EC05-3E4C-8630-D06DEB4C0584}" sibTransId="{86B30F35-6A55-4E46-AD5D-301BFAECFC9E}"/>
    <dgm:cxn modelId="{3ADA8BAF-E7ED-3946-AA59-1723DA619713}" srcId="{8AA33075-76C8-4C26-8F8D-C9913A041F25}" destId="{C72F56B9-2D9F-6B49-B9FC-6D9E318E7C2C}" srcOrd="4" destOrd="0" parTransId="{CB0F6026-A729-5442-973C-302A79D4FEBE}" sibTransId="{91806A08-913F-C24D-A628-FD1C2D641644}"/>
    <dgm:cxn modelId="{533A19B2-4800-46DE-8685-A472197E4D94}" type="presOf" srcId="{3320B242-6B84-4CB2-88C7-600AE42B0D67}" destId="{11BDECD5-B9B8-4C30-8969-F364BF34E75C}" srcOrd="0" destOrd="5" presId="urn:microsoft.com/office/officeart/2005/8/layout/hList1"/>
    <dgm:cxn modelId="{ED74AAB4-DFBF-484C-8750-8162B9EB6F0E}" type="presOf" srcId="{D1F1BB7A-62CE-4AB1-AA80-8D44245154EB}" destId="{11BDECD5-B9B8-4C30-8969-F364BF34E75C}" srcOrd="0" destOrd="2" presId="urn:microsoft.com/office/officeart/2005/8/layout/hList1"/>
    <dgm:cxn modelId="{EA1F11B8-2D07-4481-A2DC-11559FFFB0AD}" srcId="{E1AC43EB-B2AA-4DCF-9284-A28526CF0F48}" destId="{8AA33075-76C8-4C26-8F8D-C9913A041F25}" srcOrd="0" destOrd="0" parTransId="{3DA036AD-4F6E-4326-912B-B48CBD3FE8EF}" sibTransId="{13C086B1-B186-4D17-A937-E602CCD880A1}"/>
    <dgm:cxn modelId="{811C00C5-CC79-4A5B-88D0-7A87C450CACE}" srcId="{8AA33075-76C8-4C26-8F8D-C9913A041F25}" destId="{D1F1BB7A-62CE-4AB1-AA80-8D44245154EB}" srcOrd="2" destOrd="0" parTransId="{DBEB4478-A7D1-4051-A09F-EEA007E2622E}" sibTransId="{A15B36C0-0390-43CC-B6A9-5016DE404472}"/>
    <dgm:cxn modelId="{7B0C77CD-DF28-472D-B56C-45FDF7FFF881}" type="presOf" srcId="{E1AC43EB-B2AA-4DCF-9284-A28526CF0F48}" destId="{3EFA6816-EE48-4C0E-BBEF-C160E6328F8C}" srcOrd="0" destOrd="0" presId="urn:microsoft.com/office/officeart/2005/8/layout/hList1"/>
    <dgm:cxn modelId="{9B806ED8-389D-904F-9383-816D2505FBB9}" type="presOf" srcId="{C72F56B9-2D9F-6B49-B9FC-6D9E318E7C2C}" destId="{11BDECD5-B9B8-4C30-8969-F364BF34E75C}" srcOrd="0" destOrd="4" presId="urn:microsoft.com/office/officeart/2005/8/layout/hList1"/>
    <dgm:cxn modelId="{E757C9EB-2455-4C8E-8ADB-9CD27F41AA2F}" type="presOf" srcId="{8AA33075-76C8-4C26-8F8D-C9913A041F25}" destId="{6E939A21-A30A-41BC-94FF-25CAB08A85B4}" srcOrd="0" destOrd="0" presId="urn:microsoft.com/office/officeart/2005/8/layout/hList1"/>
    <dgm:cxn modelId="{3199B5F1-3F75-410E-BD82-9DF4E7C1F730}" srcId="{8AA33075-76C8-4C26-8F8D-C9913A041F25}" destId="{3320B242-6B84-4CB2-88C7-600AE42B0D67}" srcOrd="5" destOrd="0" parTransId="{FED9DAD9-3042-4EC5-9C8A-839990879BF9}" sibTransId="{621EA989-FB89-43BE-AFE3-FEB5DEC29D3F}"/>
    <dgm:cxn modelId="{37E2D829-FAC1-4480-A1A8-9F19B65CAF76}" type="presParOf" srcId="{3EFA6816-EE48-4C0E-BBEF-C160E6328F8C}" destId="{B39A6494-659D-4612-A678-38AEBB08EEEA}" srcOrd="0" destOrd="0" presId="urn:microsoft.com/office/officeart/2005/8/layout/hList1"/>
    <dgm:cxn modelId="{273E9914-1348-4DA4-A07B-46FC4C7D4AEF}" type="presParOf" srcId="{B39A6494-659D-4612-A678-38AEBB08EEEA}" destId="{6E939A21-A30A-41BC-94FF-25CAB08A85B4}" srcOrd="0" destOrd="0" presId="urn:microsoft.com/office/officeart/2005/8/layout/hList1"/>
    <dgm:cxn modelId="{72B73414-EE5A-4C71-8602-3395777ED8AE}" type="presParOf" srcId="{B39A6494-659D-4612-A678-38AEBB08EEEA}" destId="{11BDECD5-B9B8-4C30-8969-F364BF34E75C}" srcOrd="1" destOrd="0" presId="urn:microsoft.com/office/officeart/2005/8/layout/hList1"/>
    <dgm:cxn modelId="{4244989F-EE56-4F0A-9E7C-DFA7D9D16E5F}" type="presParOf" srcId="{3EFA6816-EE48-4C0E-BBEF-C160E6328F8C}" destId="{2F3FFD13-11AC-4952-A872-88149909A1FB}" srcOrd="1" destOrd="0" presId="urn:microsoft.com/office/officeart/2005/8/layout/hList1"/>
    <dgm:cxn modelId="{79D79B37-DA45-40E0-89F7-EDBEC5FD8169}" type="presParOf" srcId="{3EFA6816-EE48-4C0E-BBEF-C160E6328F8C}" destId="{C622F878-F9C8-4A95-A02B-55EDDD6D52A3}" srcOrd="2" destOrd="0" presId="urn:microsoft.com/office/officeart/2005/8/layout/hList1"/>
    <dgm:cxn modelId="{18651245-139D-48C7-8390-34D591485518}" type="presParOf" srcId="{C622F878-F9C8-4A95-A02B-55EDDD6D52A3}" destId="{3BE36BC7-10A0-4EAC-826A-509BA300D458}" srcOrd="0" destOrd="0" presId="urn:microsoft.com/office/officeart/2005/8/layout/hList1"/>
    <dgm:cxn modelId="{5C874C34-FCAD-4C70-AE99-D0A877CA632A}" type="presParOf" srcId="{C622F878-F9C8-4A95-A02B-55EDDD6D52A3}" destId="{0FE29F2E-3763-430F-98F1-BE330E576C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C8C7CB-5919-4C9A-8835-D8DF5C1E30E9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F5D76D9-FA86-4249-9675-52BEF0BE830A}">
      <dgm:prSet custT="1"/>
      <dgm:spPr/>
      <dgm:t>
        <a:bodyPr/>
        <a:lstStyle/>
        <a:p>
          <a:r>
            <a:rPr lang="en-US" sz="32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Gejala</a:t>
          </a:r>
          <a:r>
            <a:rPr lang="en-US" sz="32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32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dini</a:t>
          </a:r>
          <a:endParaRPr lang="en-US" sz="3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E206FEBF-1607-44B5-B48B-F8A41A51B16B}" type="parTrans" cxnId="{1F8AE99A-A0AA-4AB2-A1F2-E65057474A46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C8F4E569-E75F-461C-ADE4-B588C5EB5AD0}" type="sibTrans" cxnId="{1F8AE99A-A0AA-4AB2-A1F2-E65057474A46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4F8E49BC-A10D-4AB8-B72B-9E7825A88EBB}">
      <dgm:prSet custT="1"/>
      <dgm:spPr/>
      <dgm:t>
        <a:bodyPr/>
        <a:lstStyle/>
        <a:p>
          <a:r>
            <a:rPr lang="en-US" sz="32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Gejala</a:t>
          </a:r>
          <a:r>
            <a:rPr lang="en-US" sz="32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32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lanjut</a:t>
          </a:r>
          <a:endParaRPr lang="en-US" sz="3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8B36C7F2-A5D0-4BAD-8D64-08EDFD68546E}" type="parTrans" cxnId="{FAC08460-BD5D-49AA-B9CF-D73D6AC666A9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5AD622D5-DF97-4451-BBAD-BC4FDA3ACE17}" type="sibTrans" cxnId="{FAC08460-BD5D-49AA-B9CF-D73D6AC666A9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FD3B9AE1-0468-499A-A44A-2B910E34AD9A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Perdarahan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setelah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berhubungan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 (contact bleeding).</a:t>
          </a:r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83C923BA-55CB-4152-903E-9E01ABC149AC}" type="parTrans" cxnId="{5D8A3565-CFDD-4CE2-BC76-77BD146A7659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39713304-5E76-4ABC-9C81-9BB14B160FE0}" type="sibTrans" cxnId="{5D8A3565-CFDD-4CE2-BC76-77BD146A7659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A9E582F0-0BD6-45B6-ABD9-2D6B0B72B3DE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Perdarahan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di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luar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menstruasi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</a:t>
          </a:r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FE545DFB-BBEB-4120-ACB0-B3BAB9C07BD5}" type="parTrans" cxnId="{F6162581-07BE-436B-8903-1AF1D526CE67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EE79C8E8-8A32-4722-807D-B1BDD50DCB32}" type="sibTrans" cxnId="{F6162581-07BE-436B-8903-1AF1D526CE67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1A4EA031-FC17-46D7-815A-BC1A6ADD86A6}">
      <dgm:prSet custT="1"/>
      <dgm:spPr/>
      <dgm:t>
        <a:bodyPr/>
        <a:lstStyle/>
        <a:p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Menopausal bleeding.</a:t>
          </a:r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F30CC736-ADD7-4382-9585-9909D0CA4B1E}" type="parTrans" cxnId="{4890B4E4-A674-4246-BC7A-3CC8211CE58D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9BA86D5F-76F1-4DAB-A51D-4205E34C11DA}" type="sibTrans" cxnId="{4890B4E4-A674-4246-BC7A-3CC8211CE58D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E2EC015-5D25-4F54-B3E4-93403FF516E0}">
      <dgm:prSet custT="1"/>
      <dgm:spPr/>
      <dgm:t>
        <a:bodyPr/>
        <a:lstStyle/>
        <a:p>
          <a:r>
            <a:rPr lang="en-US" sz="1600" b="0" i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Asimtomatik</a:t>
          </a:r>
          <a:endParaRPr lang="en-US" sz="28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926691AF-0559-41B4-96FE-0C1D0AEB2596}" type="parTrans" cxnId="{39324A8E-4560-4697-A0D5-F2B151CAA98A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80C03982-F49C-4462-B584-E585220D79A4}" type="sibTrans" cxnId="{39324A8E-4560-4697-A0D5-F2B151CAA98A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EEFA322F-FA97-4559-8DC9-EC319BBD20CA}">
      <dgm:prSet custT="1"/>
      <dgm:spPr/>
      <dgm:t>
        <a:bodyPr/>
        <a:lstStyle/>
        <a:p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Keputihan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berbau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/ + </a:t>
          </a:r>
          <a:r>
            <a:rPr lang="en-US" sz="2800" b="0" i="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darah</a:t>
          </a:r>
          <a:r>
            <a:rPr lang="en-US" sz="2800" b="0" i="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</a:t>
          </a:r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01349C58-9023-49D3-9508-E511EA08C381}" type="parTrans" cxnId="{B42E05DC-4B20-4817-AA23-70C537FCA6C5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BD35EA6B-0F1A-4036-9372-7DC67D09AE6C}" type="sibTrans" cxnId="{B42E05DC-4B20-4817-AA23-70C537FCA6C5}">
      <dgm:prSet/>
      <dgm:spPr/>
      <dgm:t>
        <a:bodyPr/>
        <a:lstStyle/>
        <a:p>
          <a:endParaRPr lang="en-US" sz="160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gm:t>
    </dgm:pt>
    <dgm:pt modelId="{2497E99E-6B4B-0C47-AB6A-F2E68418E8D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 dirty="0">
              <a:latin typeface="+mn-lt"/>
            </a:rPr>
            <a:t>Nyeri </a:t>
          </a:r>
          <a:r>
            <a:rPr lang="en-ID" sz="2800" b="0" i="0" u="none" dirty="0" err="1">
              <a:latin typeface="+mn-lt"/>
            </a:rPr>
            <a:t>panggul</a:t>
          </a:r>
          <a:endParaRPr lang="en-ID" sz="2800" b="0" i="0" u="none" dirty="0">
            <a:latin typeface="+mn-lt"/>
          </a:endParaRPr>
        </a:p>
      </dgm:t>
    </dgm:pt>
    <dgm:pt modelId="{7D45D6AD-7C75-554F-A76D-99FD1531BBAF}" type="parTrans" cxnId="{7C9D3BF3-90FA-9048-9E70-EF09355AE384}">
      <dgm:prSet/>
      <dgm:spPr/>
      <dgm:t>
        <a:bodyPr/>
        <a:lstStyle/>
        <a:p>
          <a:endParaRPr lang="en-US"/>
        </a:p>
      </dgm:t>
    </dgm:pt>
    <dgm:pt modelId="{CCB21E0A-63C9-914A-9DC0-A9CC914CE73D}" type="sibTrans" cxnId="{7C9D3BF3-90FA-9048-9E70-EF09355AE384}">
      <dgm:prSet/>
      <dgm:spPr/>
      <dgm:t>
        <a:bodyPr/>
        <a:lstStyle/>
        <a:p>
          <a:endParaRPr lang="en-US"/>
        </a:p>
      </dgm:t>
    </dgm:pt>
    <dgm:pt modelId="{DBCBACFC-A9FA-084C-8BB6-EFF7BAB88AD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 dirty="0" err="1">
              <a:latin typeface="+mn-lt"/>
            </a:rPr>
            <a:t>Kesulitan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buang</a:t>
          </a:r>
          <a:r>
            <a:rPr lang="en-ID" sz="2800" b="0" i="0" u="none" dirty="0">
              <a:latin typeface="+mn-lt"/>
            </a:rPr>
            <a:t> air </a:t>
          </a:r>
          <a:r>
            <a:rPr lang="en-ID" sz="2800" b="0" i="0" u="none" dirty="0" err="1">
              <a:latin typeface="+mn-lt"/>
            </a:rPr>
            <a:t>kecil</a:t>
          </a:r>
          <a:endParaRPr lang="en-ID" sz="2800" b="0" i="0" u="none" dirty="0">
            <a:latin typeface="+mn-lt"/>
          </a:endParaRPr>
        </a:p>
      </dgm:t>
    </dgm:pt>
    <dgm:pt modelId="{1A4B841D-BE92-884F-A993-5AD95D78E6F8}" type="parTrans" cxnId="{C84BCCE8-0005-8446-B4F8-6F43E2C31201}">
      <dgm:prSet/>
      <dgm:spPr/>
      <dgm:t>
        <a:bodyPr/>
        <a:lstStyle/>
        <a:p>
          <a:endParaRPr lang="en-US"/>
        </a:p>
      </dgm:t>
    </dgm:pt>
    <dgm:pt modelId="{D3E8AEC3-9F77-2449-9AA0-AC084EFEDA24}" type="sibTrans" cxnId="{C84BCCE8-0005-8446-B4F8-6F43E2C31201}">
      <dgm:prSet/>
      <dgm:spPr/>
      <dgm:t>
        <a:bodyPr/>
        <a:lstStyle/>
        <a:p>
          <a:endParaRPr lang="en-US"/>
        </a:p>
      </dgm:t>
    </dgm:pt>
    <dgm:pt modelId="{5B379B2D-5456-3540-9206-58FF73914FE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 dirty="0">
              <a:latin typeface="+mn-lt"/>
            </a:rPr>
            <a:t>Nyeri </a:t>
          </a:r>
          <a:r>
            <a:rPr lang="en-ID" sz="2800" b="0" i="0" u="none" dirty="0" err="1">
              <a:latin typeface="+mn-lt"/>
            </a:rPr>
            <a:t>atau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bengkakn</a:t>
          </a:r>
          <a:r>
            <a:rPr lang="en-ID" sz="2800" b="0" i="0" u="none" dirty="0">
              <a:latin typeface="+mn-lt"/>
            </a:rPr>
            <a:t> pada kaki</a:t>
          </a:r>
        </a:p>
      </dgm:t>
    </dgm:pt>
    <dgm:pt modelId="{841031D6-6AA7-4548-86EF-384334AE4117}" type="parTrans" cxnId="{72EC5544-0522-0647-A0C5-964E7AC7D983}">
      <dgm:prSet/>
      <dgm:spPr/>
      <dgm:t>
        <a:bodyPr/>
        <a:lstStyle/>
        <a:p>
          <a:endParaRPr lang="en-US"/>
        </a:p>
      </dgm:t>
    </dgm:pt>
    <dgm:pt modelId="{3145E70F-6EF3-5843-8EF9-D60CEB3F1644}" type="sibTrans" cxnId="{72EC5544-0522-0647-A0C5-964E7AC7D983}">
      <dgm:prSet/>
      <dgm:spPr/>
      <dgm:t>
        <a:bodyPr/>
        <a:lstStyle/>
        <a:p>
          <a:endParaRPr lang="en-US"/>
        </a:p>
      </dgm:t>
    </dgm:pt>
    <dgm:pt modelId="{5041C1FD-A6C7-3B46-9ED9-E09144D71D1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>
              <a:latin typeface="+mn-lt"/>
            </a:rPr>
            <a:t>Nyeri tulang atau sendi</a:t>
          </a:r>
        </a:p>
      </dgm:t>
    </dgm:pt>
    <dgm:pt modelId="{F1DA689E-3B6B-294B-9EDC-521C403E5B9E}" type="parTrans" cxnId="{0292AF5E-2DEF-324E-8F9E-835C71B0F349}">
      <dgm:prSet/>
      <dgm:spPr/>
      <dgm:t>
        <a:bodyPr/>
        <a:lstStyle/>
        <a:p>
          <a:endParaRPr lang="en-US"/>
        </a:p>
      </dgm:t>
    </dgm:pt>
    <dgm:pt modelId="{0249E669-D4A2-D54B-9042-9B88D4FE5780}" type="sibTrans" cxnId="{0292AF5E-2DEF-324E-8F9E-835C71B0F349}">
      <dgm:prSet/>
      <dgm:spPr/>
      <dgm:t>
        <a:bodyPr/>
        <a:lstStyle/>
        <a:p>
          <a:endParaRPr lang="en-US"/>
        </a:p>
      </dgm:t>
    </dgm:pt>
    <dgm:pt modelId="{FB5F37E1-975C-1644-B044-FD8D7959C0A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 dirty="0" err="1">
              <a:latin typeface="+mn-lt"/>
            </a:rPr>
            <a:t>Penurunan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berat</a:t>
          </a:r>
          <a:r>
            <a:rPr lang="en-ID" sz="2800" b="0" i="0" u="none" dirty="0">
              <a:latin typeface="+mn-lt"/>
            </a:rPr>
            <a:t> badan dan </a:t>
          </a:r>
          <a:r>
            <a:rPr lang="en-ID" sz="2800" b="0" i="0" u="none" dirty="0" err="1">
              <a:latin typeface="+mn-lt"/>
            </a:rPr>
            <a:t>kurang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nafsu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makan</a:t>
          </a:r>
          <a:endParaRPr lang="en-ID" sz="2800" b="0" i="0" u="none" dirty="0">
            <a:latin typeface="+mn-lt"/>
          </a:endParaRPr>
        </a:p>
      </dgm:t>
    </dgm:pt>
    <dgm:pt modelId="{360ED09A-58F0-9E4F-BA39-55086CE92904}" type="parTrans" cxnId="{79D80DAA-35B0-EF4A-8E45-9A1DFFDABFB4}">
      <dgm:prSet/>
      <dgm:spPr/>
      <dgm:t>
        <a:bodyPr/>
        <a:lstStyle/>
        <a:p>
          <a:endParaRPr lang="en-US"/>
        </a:p>
      </dgm:t>
    </dgm:pt>
    <dgm:pt modelId="{C9FEE7FD-226F-034B-8953-1A4E49BE6476}" type="sibTrans" cxnId="{79D80DAA-35B0-EF4A-8E45-9A1DFFDABFB4}">
      <dgm:prSet/>
      <dgm:spPr/>
      <dgm:t>
        <a:bodyPr/>
        <a:lstStyle/>
        <a:p>
          <a:endParaRPr lang="en-US"/>
        </a:p>
      </dgm:t>
    </dgm:pt>
    <dgm:pt modelId="{1EFBEF08-FE2B-714C-B326-D382D165396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sz="2800" b="0" i="0" u="none" dirty="0" err="1">
              <a:latin typeface="+mn-lt"/>
            </a:rPr>
            <a:t>Mudah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lelah</a:t>
          </a:r>
          <a:endParaRPr lang="en-ID" sz="2800" b="0" i="0" u="none" dirty="0">
            <a:latin typeface="+mn-lt"/>
          </a:endParaRPr>
        </a:p>
      </dgm:t>
    </dgm:pt>
    <dgm:pt modelId="{B3781114-348C-C447-8CD7-8AA274315C0B}" type="parTrans" cxnId="{33B3D6BC-D98F-144B-BEB1-C5636AA867DA}">
      <dgm:prSet/>
      <dgm:spPr/>
      <dgm:t>
        <a:bodyPr/>
        <a:lstStyle/>
        <a:p>
          <a:endParaRPr lang="en-US"/>
        </a:p>
      </dgm:t>
    </dgm:pt>
    <dgm:pt modelId="{DE408071-63A9-EA4A-BCF4-FE9C5A99D38D}" type="sibTrans" cxnId="{33B3D6BC-D98F-144B-BEB1-C5636AA867DA}">
      <dgm:prSet/>
      <dgm:spPr/>
      <dgm:t>
        <a:bodyPr/>
        <a:lstStyle/>
        <a:p>
          <a:endParaRPr lang="en-US"/>
        </a:p>
      </dgm:t>
    </dgm:pt>
    <dgm:pt modelId="{1F10C4C7-C234-E648-914A-A4AF9EF3414C}">
      <dgm:prSet custT="1"/>
      <dgm:spPr/>
      <dgm:t>
        <a:bodyPr/>
        <a:lstStyle/>
        <a:p>
          <a:r>
            <a:rPr lang="en-ID" sz="2800" b="0" i="0" u="none" dirty="0" err="1">
              <a:latin typeface="+mn-lt"/>
            </a:rPr>
            <a:t>Penyebaran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sel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kanker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ke</a:t>
          </a:r>
          <a:r>
            <a:rPr lang="en-ID" sz="2800" b="0" i="0" u="none" dirty="0">
              <a:latin typeface="+mn-lt"/>
            </a:rPr>
            <a:t> organ lain </a:t>
          </a:r>
          <a:r>
            <a:rPr lang="en-ID" sz="2800" b="0" i="0" u="none" dirty="0" err="1">
              <a:latin typeface="+mn-lt"/>
            </a:rPr>
            <a:t>akan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menimbulkan</a:t>
          </a:r>
          <a:r>
            <a:rPr lang="en-ID" sz="2800" b="0" i="0" u="none" dirty="0">
              <a:latin typeface="+mn-lt"/>
            </a:rPr>
            <a:t> </a:t>
          </a:r>
          <a:r>
            <a:rPr lang="en-ID" sz="2800" b="0" i="0" u="none" dirty="0" err="1">
              <a:latin typeface="+mn-lt"/>
            </a:rPr>
            <a:t>gejala</a:t>
          </a:r>
          <a:r>
            <a:rPr lang="en-ID" sz="2800" b="0" i="0" u="none" dirty="0">
              <a:latin typeface="+mn-lt"/>
            </a:rPr>
            <a:t> yang </a:t>
          </a:r>
          <a:r>
            <a:rPr lang="en-ID" sz="2800" b="0" i="0" u="none" dirty="0" err="1">
              <a:latin typeface="+mn-lt"/>
            </a:rPr>
            <a:t>melibatkan</a:t>
          </a:r>
          <a:r>
            <a:rPr lang="en-ID" sz="2800" b="0" i="0" u="none" dirty="0">
              <a:latin typeface="+mn-lt"/>
            </a:rPr>
            <a:t> organ </a:t>
          </a:r>
          <a:r>
            <a:rPr lang="en-ID" sz="2800" b="0" i="0" u="none" dirty="0" err="1">
              <a:latin typeface="+mn-lt"/>
            </a:rPr>
            <a:t>tersebut</a:t>
          </a:r>
          <a:r>
            <a:rPr lang="en-ID" sz="2800" b="0" i="0" u="none" dirty="0">
              <a:latin typeface="+mn-lt"/>
            </a:rPr>
            <a:t>, </a:t>
          </a:r>
          <a:r>
            <a:rPr lang="en-ID" sz="2800" b="0" i="0" u="none" dirty="0" err="1">
              <a:latin typeface="+mn-lt"/>
            </a:rPr>
            <a:t>seperti</a:t>
          </a:r>
          <a:r>
            <a:rPr lang="en-ID" sz="2800" b="0" i="0" u="none" dirty="0">
              <a:latin typeface="+mn-lt"/>
            </a:rPr>
            <a:t> :</a:t>
          </a:r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5A00A93E-2605-B043-985F-0ED0492E35AE}" type="parTrans" cxnId="{7B4D40F2-46E1-E344-A0C4-CDF07DC76C5D}">
      <dgm:prSet/>
      <dgm:spPr/>
      <dgm:t>
        <a:bodyPr/>
        <a:lstStyle/>
        <a:p>
          <a:endParaRPr lang="en-US"/>
        </a:p>
      </dgm:t>
    </dgm:pt>
    <dgm:pt modelId="{E75F363A-8728-2F42-84F0-216675C77005}" type="sibTrans" cxnId="{7B4D40F2-46E1-E344-A0C4-CDF07DC76C5D}">
      <dgm:prSet/>
      <dgm:spPr/>
      <dgm:t>
        <a:bodyPr/>
        <a:lstStyle/>
        <a:p>
          <a:endParaRPr lang="en-US"/>
        </a:p>
      </dgm:t>
    </dgm:pt>
    <dgm:pt modelId="{0EFF6C3D-2056-7F49-8FA5-142519B36378}">
      <dgm:prSet custT="1"/>
      <dgm:spPr/>
      <dgm:t>
        <a:bodyPr/>
        <a:lstStyle/>
        <a:p>
          <a:endParaRPr lang="en-US" sz="28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</dgm:t>
    </dgm:pt>
    <dgm:pt modelId="{CB2FD2EC-301B-604E-8D60-6D211AA7AB8E}" type="parTrans" cxnId="{A90904ED-A0AC-F940-9259-47F446139640}">
      <dgm:prSet/>
      <dgm:spPr/>
      <dgm:t>
        <a:bodyPr/>
        <a:lstStyle/>
        <a:p>
          <a:endParaRPr lang="en-US"/>
        </a:p>
      </dgm:t>
    </dgm:pt>
    <dgm:pt modelId="{C46B3335-951A-AF4D-8276-973CF6CE09C2}" type="sibTrans" cxnId="{A90904ED-A0AC-F940-9259-47F446139640}">
      <dgm:prSet/>
      <dgm:spPr/>
      <dgm:t>
        <a:bodyPr/>
        <a:lstStyle/>
        <a:p>
          <a:endParaRPr lang="en-US"/>
        </a:p>
      </dgm:t>
    </dgm:pt>
    <dgm:pt modelId="{E3044702-4B49-445B-8DD1-A1E4F2E365D8}" type="pres">
      <dgm:prSet presAssocID="{5AC8C7CB-5919-4C9A-8835-D8DF5C1E30E9}" presName="linear" presStyleCnt="0">
        <dgm:presLayoutVars>
          <dgm:animLvl val="lvl"/>
          <dgm:resizeHandles val="exact"/>
        </dgm:presLayoutVars>
      </dgm:prSet>
      <dgm:spPr/>
    </dgm:pt>
    <dgm:pt modelId="{A57FF451-1D6E-4F1B-8422-51F2E8D6F800}" type="pres">
      <dgm:prSet presAssocID="{9F5D76D9-FA86-4249-9675-52BEF0BE830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DE557BB-86D0-4D09-BFBA-366D9604C338}" type="pres">
      <dgm:prSet presAssocID="{9F5D76D9-FA86-4249-9675-52BEF0BE830A}" presName="childText" presStyleLbl="revTx" presStyleIdx="0" presStyleCnt="2">
        <dgm:presLayoutVars>
          <dgm:bulletEnabled val="1"/>
        </dgm:presLayoutVars>
      </dgm:prSet>
      <dgm:spPr/>
    </dgm:pt>
    <dgm:pt modelId="{1C9D4478-4A94-4492-B0F3-608DA3F80940}" type="pres">
      <dgm:prSet presAssocID="{4F8E49BC-A10D-4AB8-B72B-9E7825A88EBB}" presName="parentText" presStyleLbl="node1" presStyleIdx="1" presStyleCnt="2" custLinFactNeighborX="140" custLinFactNeighborY="10377">
        <dgm:presLayoutVars>
          <dgm:chMax val="0"/>
          <dgm:bulletEnabled val="1"/>
        </dgm:presLayoutVars>
      </dgm:prSet>
      <dgm:spPr/>
    </dgm:pt>
    <dgm:pt modelId="{A5192453-2D8E-4936-93E1-A9AAA69098A4}" type="pres">
      <dgm:prSet presAssocID="{4F8E49BC-A10D-4AB8-B72B-9E7825A88EBB}" presName="childText" presStyleLbl="revTx" presStyleIdx="1" presStyleCnt="2" custScaleY="138739">
        <dgm:presLayoutVars>
          <dgm:bulletEnabled val="1"/>
        </dgm:presLayoutVars>
      </dgm:prSet>
      <dgm:spPr/>
    </dgm:pt>
  </dgm:ptLst>
  <dgm:cxnLst>
    <dgm:cxn modelId="{7A6DFC16-2870-4CB6-B833-AFE4DE47B21A}" type="presOf" srcId="{1A4EA031-FC17-46D7-815A-BC1A6ADD86A6}" destId="{A5192453-2D8E-4936-93E1-A9AAA69098A4}" srcOrd="0" destOrd="4" presId="urn:microsoft.com/office/officeart/2005/8/layout/vList2"/>
    <dgm:cxn modelId="{4276431E-02C4-4E8B-9429-AC7FF6F572C1}" type="presOf" srcId="{A9E582F0-0BD6-45B6-ABD9-2D6B0B72B3DE}" destId="{A5192453-2D8E-4936-93E1-A9AAA69098A4}" srcOrd="0" destOrd="3" presId="urn:microsoft.com/office/officeart/2005/8/layout/vList2"/>
    <dgm:cxn modelId="{78F5831E-8CF5-4592-8B6B-B85EB56D97B2}" type="presOf" srcId="{EEFA322F-FA97-4559-8DC9-EC319BBD20CA}" destId="{A5192453-2D8E-4936-93E1-A9AAA69098A4}" srcOrd="0" destOrd="1" presId="urn:microsoft.com/office/officeart/2005/8/layout/vList2"/>
    <dgm:cxn modelId="{E24A6D2A-E003-C44C-9308-ABFE1BA76C46}" type="presOf" srcId="{1F10C4C7-C234-E648-914A-A4AF9EF3414C}" destId="{A5192453-2D8E-4936-93E1-A9AAA69098A4}" srcOrd="0" destOrd="5" presId="urn:microsoft.com/office/officeart/2005/8/layout/vList2"/>
    <dgm:cxn modelId="{C1995E2B-F348-3F48-B739-78C8096DF1C9}" type="presOf" srcId="{5B379B2D-5456-3540-9206-58FF73914FE0}" destId="{A5192453-2D8E-4936-93E1-A9AAA69098A4}" srcOrd="0" destOrd="8" presId="urn:microsoft.com/office/officeart/2005/8/layout/vList2"/>
    <dgm:cxn modelId="{ACBBCC3F-847D-4906-AEBB-43243BD6308E}" type="presOf" srcId="{2E2EC015-5D25-4F54-B3E4-93403FF516E0}" destId="{9DE557BB-86D0-4D09-BFBA-366D9604C338}" srcOrd="0" destOrd="0" presId="urn:microsoft.com/office/officeart/2005/8/layout/vList2"/>
    <dgm:cxn modelId="{72EC5544-0522-0647-A0C5-964E7AC7D983}" srcId="{4F8E49BC-A10D-4AB8-B72B-9E7825A88EBB}" destId="{5B379B2D-5456-3540-9206-58FF73914FE0}" srcOrd="8" destOrd="0" parTransId="{841031D6-6AA7-4548-86EF-384334AE4117}" sibTransId="{3145E70F-6EF3-5843-8EF9-D60CEB3F1644}"/>
    <dgm:cxn modelId="{0D8CCB51-7099-0B4A-A2D1-2C44620A4EEC}" type="presOf" srcId="{FB5F37E1-975C-1644-B044-FD8D7959C0AE}" destId="{A5192453-2D8E-4936-93E1-A9AAA69098A4}" srcOrd="0" destOrd="10" presId="urn:microsoft.com/office/officeart/2005/8/layout/vList2"/>
    <dgm:cxn modelId="{7137AE55-98AC-BC48-ABAC-4638AB23393F}" type="presOf" srcId="{0EFF6C3D-2056-7F49-8FA5-142519B36378}" destId="{A5192453-2D8E-4936-93E1-A9AAA69098A4}" srcOrd="0" destOrd="0" presId="urn:microsoft.com/office/officeart/2005/8/layout/vList2"/>
    <dgm:cxn modelId="{0292AF5E-2DEF-324E-8F9E-835C71B0F349}" srcId="{4F8E49BC-A10D-4AB8-B72B-9E7825A88EBB}" destId="{5041C1FD-A6C7-3B46-9ED9-E09144D71D1D}" srcOrd="9" destOrd="0" parTransId="{F1DA689E-3B6B-294B-9EDC-521C403E5B9E}" sibTransId="{0249E669-D4A2-D54B-9042-9B88D4FE5780}"/>
    <dgm:cxn modelId="{FAC08460-BD5D-49AA-B9CF-D73D6AC666A9}" srcId="{5AC8C7CB-5919-4C9A-8835-D8DF5C1E30E9}" destId="{4F8E49BC-A10D-4AB8-B72B-9E7825A88EBB}" srcOrd="1" destOrd="0" parTransId="{8B36C7F2-A5D0-4BAD-8D64-08EDFD68546E}" sibTransId="{5AD622D5-DF97-4451-BBAD-BC4FDA3ACE17}"/>
    <dgm:cxn modelId="{5D8A3565-CFDD-4CE2-BC76-77BD146A7659}" srcId="{4F8E49BC-A10D-4AB8-B72B-9E7825A88EBB}" destId="{FD3B9AE1-0468-499A-A44A-2B910E34AD9A}" srcOrd="2" destOrd="0" parTransId="{83C923BA-55CB-4152-903E-9E01ABC149AC}" sibTransId="{39713304-5E76-4ABC-9C81-9BB14B160FE0}"/>
    <dgm:cxn modelId="{E07BA26B-9760-4D3B-9D34-F2C1EA8FDFE1}" type="presOf" srcId="{9F5D76D9-FA86-4249-9675-52BEF0BE830A}" destId="{A57FF451-1D6E-4F1B-8422-51F2E8D6F800}" srcOrd="0" destOrd="0" presId="urn:microsoft.com/office/officeart/2005/8/layout/vList2"/>
    <dgm:cxn modelId="{B07D6B7C-C884-B443-9366-8AC426253661}" type="presOf" srcId="{5041C1FD-A6C7-3B46-9ED9-E09144D71D1D}" destId="{A5192453-2D8E-4936-93E1-A9AAA69098A4}" srcOrd="0" destOrd="9" presId="urn:microsoft.com/office/officeart/2005/8/layout/vList2"/>
    <dgm:cxn modelId="{F6162581-07BE-436B-8903-1AF1D526CE67}" srcId="{4F8E49BC-A10D-4AB8-B72B-9E7825A88EBB}" destId="{A9E582F0-0BD6-45B6-ABD9-2D6B0B72B3DE}" srcOrd="3" destOrd="0" parTransId="{FE545DFB-BBEB-4120-ACB0-B3BAB9C07BD5}" sibTransId="{EE79C8E8-8A32-4722-807D-B1BDD50DCB32}"/>
    <dgm:cxn modelId="{7C54FB8B-F07D-4E68-9B00-E5D99EDD5876}" type="presOf" srcId="{4F8E49BC-A10D-4AB8-B72B-9E7825A88EBB}" destId="{1C9D4478-4A94-4492-B0F3-608DA3F80940}" srcOrd="0" destOrd="0" presId="urn:microsoft.com/office/officeart/2005/8/layout/vList2"/>
    <dgm:cxn modelId="{39324A8E-4560-4697-A0D5-F2B151CAA98A}" srcId="{9F5D76D9-FA86-4249-9675-52BEF0BE830A}" destId="{2E2EC015-5D25-4F54-B3E4-93403FF516E0}" srcOrd="0" destOrd="0" parTransId="{926691AF-0559-41B4-96FE-0C1D0AEB2596}" sibTransId="{80C03982-F49C-4462-B584-E585220D79A4}"/>
    <dgm:cxn modelId="{B9C71994-CE65-3D44-9032-6D5DAF9149FC}" type="presOf" srcId="{2497E99E-6B4B-0C47-AB6A-F2E68418E8D3}" destId="{A5192453-2D8E-4936-93E1-A9AAA69098A4}" srcOrd="0" destOrd="6" presId="urn:microsoft.com/office/officeart/2005/8/layout/vList2"/>
    <dgm:cxn modelId="{1F8AE99A-A0AA-4AB2-A1F2-E65057474A46}" srcId="{5AC8C7CB-5919-4C9A-8835-D8DF5C1E30E9}" destId="{9F5D76D9-FA86-4249-9675-52BEF0BE830A}" srcOrd="0" destOrd="0" parTransId="{E206FEBF-1607-44B5-B48B-F8A41A51B16B}" sibTransId="{C8F4E569-E75F-461C-ADE4-B588C5EB5AD0}"/>
    <dgm:cxn modelId="{79D80DAA-35B0-EF4A-8E45-9A1DFFDABFB4}" srcId="{4F8E49BC-A10D-4AB8-B72B-9E7825A88EBB}" destId="{FB5F37E1-975C-1644-B044-FD8D7959C0AE}" srcOrd="10" destOrd="0" parTransId="{360ED09A-58F0-9E4F-BA39-55086CE92904}" sibTransId="{C9FEE7FD-226F-034B-8953-1A4E49BE6476}"/>
    <dgm:cxn modelId="{692B43B8-3CE4-564E-AF66-E19C4BD6E8C2}" type="presOf" srcId="{DBCBACFC-A9FA-084C-8BB6-EFF7BAB88ADD}" destId="{A5192453-2D8E-4936-93E1-A9AAA69098A4}" srcOrd="0" destOrd="7" presId="urn:microsoft.com/office/officeart/2005/8/layout/vList2"/>
    <dgm:cxn modelId="{80B266B9-01BD-4250-9EC8-A5C26072A4B7}" type="presOf" srcId="{FD3B9AE1-0468-499A-A44A-2B910E34AD9A}" destId="{A5192453-2D8E-4936-93E1-A9AAA69098A4}" srcOrd="0" destOrd="2" presId="urn:microsoft.com/office/officeart/2005/8/layout/vList2"/>
    <dgm:cxn modelId="{33B3D6BC-D98F-144B-BEB1-C5636AA867DA}" srcId="{4F8E49BC-A10D-4AB8-B72B-9E7825A88EBB}" destId="{1EFBEF08-FE2B-714C-B326-D382D1653968}" srcOrd="11" destOrd="0" parTransId="{B3781114-348C-C447-8CD7-8AA274315C0B}" sibTransId="{DE408071-63A9-EA4A-BCF4-FE9C5A99D38D}"/>
    <dgm:cxn modelId="{5A0563C8-DD9A-4144-A1E5-2329D0C78CC3}" type="presOf" srcId="{5AC8C7CB-5919-4C9A-8835-D8DF5C1E30E9}" destId="{E3044702-4B49-445B-8DD1-A1E4F2E365D8}" srcOrd="0" destOrd="0" presId="urn:microsoft.com/office/officeart/2005/8/layout/vList2"/>
    <dgm:cxn modelId="{2EA474DB-1993-324A-91DB-6FDC0A8B1865}" type="presOf" srcId="{1EFBEF08-FE2B-714C-B326-D382D1653968}" destId="{A5192453-2D8E-4936-93E1-A9AAA69098A4}" srcOrd="0" destOrd="11" presId="urn:microsoft.com/office/officeart/2005/8/layout/vList2"/>
    <dgm:cxn modelId="{B42E05DC-4B20-4817-AA23-70C537FCA6C5}" srcId="{4F8E49BC-A10D-4AB8-B72B-9E7825A88EBB}" destId="{EEFA322F-FA97-4559-8DC9-EC319BBD20CA}" srcOrd="1" destOrd="0" parTransId="{01349C58-9023-49D3-9508-E511EA08C381}" sibTransId="{BD35EA6B-0F1A-4036-9372-7DC67D09AE6C}"/>
    <dgm:cxn modelId="{4890B4E4-A674-4246-BC7A-3CC8211CE58D}" srcId="{4F8E49BC-A10D-4AB8-B72B-9E7825A88EBB}" destId="{1A4EA031-FC17-46D7-815A-BC1A6ADD86A6}" srcOrd="4" destOrd="0" parTransId="{F30CC736-ADD7-4382-9585-9909D0CA4B1E}" sibTransId="{9BA86D5F-76F1-4DAB-A51D-4205E34C11DA}"/>
    <dgm:cxn modelId="{C84BCCE8-0005-8446-B4F8-6F43E2C31201}" srcId="{4F8E49BC-A10D-4AB8-B72B-9E7825A88EBB}" destId="{DBCBACFC-A9FA-084C-8BB6-EFF7BAB88ADD}" srcOrd="7" destOrd="0" parTransId="{1A4B841D-BE92-884F-A993-5AD95D78E6F8}" sibTransId="{D3E8AEC3-9F77-2449-9AA0-AC084EFEDA24}"/>
    <dgm:cxn modelId="{A90904ED-A0AC-F940-9259-47F446139640}" srcId="{4F8E49BC-A10D-4AB8-B72B-9E7825A88EBB}" destId="{0EFF6C3D-2056-7F49-8FA5-142519B36378}" srcOrd="0" destOrd="0" parTransId="{CB2FD2EC-301B-604E-8D60-6D211AA7AB8E}" sibTransId="{C46B3335-951A-AF4D-8276-973CF6CE09C2}"/>
    <dgm:cxn modelId="{7B4D40F2-46E1-E344-A0C4-CDF07DC76C5D}" srcId="{4F8E49BC-A10D-4AB8-B72B-9E7825A88EBB}" destId="{1F10C4C7-C234-E648-914A-A4AF9EF3414C}" srcOrd="5" destOrd="0" parTransId="{5A00A93E-2605-B043-985F-0ED0492E35AE}" sibTransId="{E75F363A-8728-2F42-84F0-216675C77005}"/>
    <dgm:cxn modelId="{7C9D3BF3-90FA-9048-9E70-EF09355AE384}" srcId="{4F8E49BC-A10D-4AB8-B72B-9E7825A88EBB}" destId="{2497E99E-6B4B-0C47-AB6A-F2E68418E8D3}" srcOrd="6" destOrd="0" parTransId="{7D45D6AD-7C75-554F-A76D-99FD1531BBAF}" sibTransId="{CCB21E0A-63C9-914A-9DC0-A9CC914CE73D}"/>
    <dgm:cxn modelId="{96EF205B-FA95-4085-AA9C-FCFCEE36A5FD}" type="presParOf" srcId="{E3044702-4B49-445B-8DD1-A1E4F2E365D8}" destId="{A57FF451-1D6E-4F1B-8422-51F2E8D6F800}" srcOrd="0" destOrd="0" presId="urn:microsoft.com/office/officeart/2005/8/layout/vList2"/>
    <dgm:cxn modelId="{5EDCA8B8-8B30-47B9-AF7B-7452336C18E4}" type="presParOf" srcId="{E3044702-4B49-445B-8DD1-A1E4F2E365D8}" destId="{9DE557BB-86D0-4D09-BFBA-366D9604C338}" srcOrd="1" destOrd="0" presId="urn:microsoft.com/office/officeart/2005/8/layout/vList2"/>
    <dgm:cxn modelId="{407505DF-92FA-4732-A27B-BAEEE7BD0498}" type="presParOf" srcId="{E3044702-4B49-445B-8DD1-A1E4F2E365D8}" destId="{1C9D4478-4A94-4492-B0F3-608DA3F80940}" srcOrd="2" destOrd="0" presId="urn:microsoft.com/office/officeart/2005/8/layout/vList2"/>
    <dgm:cxn modelId="{8C43D994-C557-4D4E-8E28-DF69C45E0492}" type="presParOf" srcId="{E3044702-4B49-445B-8DD1-A1E4F2E365D8}" destId="{A5192453-2D8E-4936-93E1-A9AAA69098A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39A21-A30A-41BC-94FF-25CAB08A85B4}">
      <dsp:nvSpPr>
        <dsp:cNvPr id="0" name=""/>
        <dsp:cNvSpPr/>
      </dsp:nvSpPr>
      <dsp:spPr>
        <a:xfrm>
          <a:off x="54" y="252913"/>
          <a:ext cx="5192327" cy="187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>
              <a:solidFill>
                <a:schemeClr val="tx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Diagnosis</a:t>
          </a:r>
          <a:endParaRPr lang="en-US" sz="2800" b="0" kern="1200" dirty="0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54" y="252913"/>
        <a:ext cx="5192327" cy="1872000"/>
      </dsp:txXfrm>
    </dsp:sp>
    <dsp:sp modelId="{11BDECD5-B9B8-4C30-8969-F364BF34E75C}">
      <dsp:nvSpPr>
        <dsp:cNvPr id="0" name=""/>
        <dsp:cNvSpPr/>
      </dsp:nvSpPr>
      <dsp:spPr>
        <a:xfrm>
          <a:off x="54" y="2124913"/>
          <a:ext cx="5192327" cy="43714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Anamnesis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Pemeriksaan</a:t>
          </a:r>
          <a:r>
            <a:rPr lang="en-US" sz="2800" b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fisik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Pemeriksaan</a:t>
          </a:r>
          <a:r>
            <a:rPr lang="en-US" sz="2800" b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radiologis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PAP Smear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IVA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Tes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HPV DNA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Kolposkopi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Biopsi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54" y="2124913"/>
        <a:ext cx="5192327" cy="4371412"/>
      </dsp:txXfrm>
    </dsp:sp>
    <dsp:sp modelId="{3BE36BC7-10A0-4EAC-826A-509BA300D458}">
      <dsp:nvSpPr>
        <dsp:cNvPr id="0" name=""/>
        <dsp:cNvSpPr/>
      </dsp:nvSpPr>
      <dsp:spPr>
        <a:xfrm>
          <a:off x="5919307" y="252913"/>
          <a:ext cx="5192327" cy="187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 err="1">
              <a:solidFill>
                <a:schemeClr val="tx1">
                  <a:lumMod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Pencegahan</a:t>
          </a:r>
          <a:endParaRPr lang="en-US" sz="2800" kern="1200" dirty="0">
            <a:solidFill>
              <a:schemeClr val="tx1">
                <a:lumMod val="5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5919307" y="252913"/>
        <a:ext cx="5192327" cy="1872000"/>
      </dsp:txXfrm>
    </dsp:sp>
    <dsp:sp modelId="{0FE29F2E-3763-430F-98F1-BE330E576C6A}">
      <dsp:nvSpPr>
        <dsp:cNvPr id="0" name=""/>
        <dsp:cNvSpPr/>
      </dsp:nvSpPr>
      <dsp:spPr>
        <a:xfrm>
          <a:off x="5919307" y="2124913"/>
          <a:ext cx="5192327" cy="43714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Higiene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sanitasi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b="0" i="0" kern="120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PAP Smear rutin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Pemakaian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kondom</a:t>
          </a:r>
          <a:endParaRPr lang="en-US" sz="2800" b="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Pencegahan</a:t>
          </a:r>
          <a:r>
            <a:rPr lang="en-US" sz="2800" b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dari</a:t>
          </a:r>
          <a:r>
            <a:rPr lang="en-US" sz="2800" b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tinjauan</a:t>
          </a:r>
          <a:r>
            <a:rPr lang="en-US" sz="2800" b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moral agama</a:t>
          </a:r>
        </a:p>
      </dsp:txBody>
      <dsp:txXfrm>
        <a:off x="5919307" y="2124913"/>
        <a:ext cx="5192327" cy="4371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FF451-1D6E-4F1B-8422-51F2E8D6F800}">
      <dsp:nvSpPr>
        <dsp:cNvPr id="0" name=""/>
        <dsp:cNvSpPr/>
      </dsp:nvSpPr>
      <dsp:spPr>
        <a:xfrm>
          <a:off x="0" y="3623"/>
          <a:ext cx="9988618" cy="6614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Gejala</a:t>
          </a:r>
          <a:r>
            <a:rPr lang="en-US" sz="32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32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dini</a:t>
          </a:r>
          <a:endParaRPr lang="en-US" sz="320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32288" y="35911"/>
        <a:ext cx="9924042" cy="596839"/>
      </dsp:txXfrm>
    </dsp:sp>
    <dsp:sp modelId="{9DE557BB-86D0-4D09-BFBA-366D9604C338}">
      <dsp:nvSpPr>
        <dsp:cNvPr id="0" name=""/>
        <dsp:cNvSpPr/>
      </dsp:nvSpPr>
      <dsp:spPr>
        <a:xfrm>
          <a:off x="0" y="665039"/>
          <a:ext cx="9988618" cy="38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139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Asimtomatik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0" y="665039"/>
        <a:ext cx="9988618" cy="381939"/>
      </dsp:txXfrm>
    </dsp:sp>
    <dsp:sp modelId="{1C9D4478-4A94-4492-B0F3-608DA3F80940}">
      <dsp:nvSpPr>
        <dsp:cNvPr id="0" name=""/>
        <dsp:cNvSpPr/>
      </dsp:nvSpPr>
      <dsp:spPr>
        <a:xfrm>
          <a:off x="0" y="1514945"/>
          <a:ext cx="9988618" cy="66141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Gejala</a:t>
          </a:r>
          <a:r>
            <a:rPr lang="en-US" sz="3200" b="0" i="0" kern="12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3200" b="0" i="0" kern="1200" dirty="0" err="1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rPr>
            <a:t>lanjut</a:t>
          </a:r>
          <a:endParaRPr lang="en-US" sz="3200" kern="1200" dirty="0">
            <a:solidFill>
              <a:schemeClr val="accent3">
                <a:lumMod val="10000"/>
              </a:schemeClr>
            </a:solidFill>
            <a:latin typeface="Open Sans" panose="020B0604020202020204" charset="0"/>
            <a:ea typeface="Open Sans" panose="020B0604020202020204" charset="0"/>
            <a:cs typeface="Open Sans" panose="020B0604020202020204" charset="0"/>
          </a:endParaRPr>
        </a:p>
      </dsp:txBody>
      <dsp:txXfrm>
        <a:off x="32288" y="1547233"/>
        <a:ext cx="9924042" cy="596839"/>
      </dsp:txXfrm>
    </dsp:sp>
    <dsp:sp modelId="{A5192453-2D8E-4936-93E1-A9AAA69098A4}">
      <dsp:nvSpPr>
        <dsp:cNvPr id="0" name=""/>
        <dsp:cNvSpPr/>
      </dsp:nvSpPr>
      <dsp:spPr>
        <a:xfrm>
          <a:off x="0" y="1708394"/>
          <a:ext cx="9988618" cy="6256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13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Keputihan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berbau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/ +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darah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Perdarahan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setelah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berhubungan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 (contact bleeding).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Perdarahan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di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luar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 </a:t>
          </a:r>
          <a:r>
            <a:rPr lang="en-US" sz="2800" b="0" i="0" kern="1200" dirty="0" err="1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menstruasi</a:t>
          </a: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.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0" i="0" kern="1200" dirty="0">
              <a:solidFill>
                <a:schemeClr val="accent3">
                  <a:lumMod val="10000"/>
                </a:schemeClr>
              </a:solidFill>
              <a:latin typeface="+mn-lt"/>
              <a:ea typeface="Open Sans" panose="020B0604020202020204" charset="0"/>
              <a:cs typeface="Open Sans" panose="020B0604020202020204" charset="0"/>
            </a:rPr>
            <a:t>Menopausal bleeding.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2800" b="0" i="0" u="none" kern="1200" dirty="0" err="1">
              <a:latin typeface="+mn-lt"/>
            </a:rPr>
            <a:t>Penyebaran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sel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kanker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ke</a:t>
          </a:r>
          <a:r>
            <a:rPr lang="en-ID" sz="2800" b="0" i="0" u="none" kern="1200" dirty="0">
              <a:latin typeface="+mn-lt"/>
            </a:rPr>
            <a:t> organ lain </a:t>
          </a:r>
          <a:r>
            <a:rPr lang="en-ID" sz="2800" b="0" i="0" u="none" kern="1200" dirty="0" err="1">
              <a:latin typeface="+mn-lt"/>
            </a:rPr>
            <a:t>akan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menimbulkan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gejala</a:t>
          </a:r>
          <a:r>
            <a:rPr lang="en-ID" sz="2800" b="0" i="0" u="none" kern="1200" dirty="0">
              <a:latin typeface="+mn-lt"/>
            </a:rPr>
            <a:t> yang </a:t>
          </a:r>
          <a:r>
            <a:rPr lang="en-ID" sz="2800" b="0" i="0" u="none" kern="1200" dirty="0" err="1">
              <a:latin typeface="+mn-lt"/>
            </a:rPr>
            <a:t>melibatkan</a:t>
          </a:r>
          <a:r>
            <a:rPr lang="en-ID" sz="2800" b="0" i="0" u="none" kern="1200" dirty="0">
              <a:latin typeface="+mn-lt"/>
            </a:rPr>
            <a:t> organ </a:t>
          </a:r>
          <a:r>
            <a:rPr lang="en-ID" sz="2800" b="0" i="0" u="none" kern="1200" dirty="0" err="1">
              <a:latin typeface="+mn-lt"/>
            </a:rPr>
            <a:t>tersebut</a:t>
          </a:r>
          <a:r>
            <a:rPr lang="en-ID" sz="2800" b="0" i="0" u="none" kern="1200" dirty="0">
              <a:latin typeface="+mn-lt"/>
            </a:rPr>
            <a:t>, </a:t>
          </a:r>
          <a:r>
            <a:rPr lang="en-ID" sz="2800" b="0" i="0" u="none" kern="1200" dirty="0" err="1">
              <a:latin typeface="+mn-lt"/>
            </a:rPr>
            <a:t>seperti</a:t>
          </a:r>
          <a:r>
            <a:rPr lang="en-ID" sz="2800" b="0" i="0" u="none" kern="1200" dirty="0">
              <a:latin typeface="+mn-lt"/>
            </a:rPr>
            <a:t> :</a:t>
          </a:r>
          <a:endParaRPr lang="en-US" sz="2800" kern="1200" dirty="0">
            <a:solidFill>
              <a:schemeClr val="accent3">
                <a:lumMod val="10000"/>
              </a:schemeClr>
            </a:solidFill>
            <a:latin typeface="+mn-lt"/>
            <a:ea typeface="Open Sans" panose="020B0604020202020204" charset="0"/>
            <a:cs typeface="Open Sans" panose="020B060402020202020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 dirty="0">
              <a:latin typeface="+mn-lt"/>
            </a:rPr>
            <a:t>Nyeri </a:t>
          </a:r>
          <a:r>
            <a:rPr lang="en-ID" sz="2800" b="0" i="0" u="none" kern="1200" dirty="0" err="1">
              <a:latin typeface="+mn-lt"/>
            </a:rPr>
            <a:t>panggul</a:t>
          </a:r>
          <a:endParaRPr lang="en-ID" sz="2800" b="0" i="0" u="none" kern="1200" dirty="0">
            <a:latin typeface="+mn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 dirty="0" err="1">
              <a:latin typeface="+mn-lt"/>
            </a:rPr>
            <a:t>Kesulitan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buang</a:t>
          </a:r>
          <a:r>
            <a:rPr lang="en-ID" sz="2800" b="0" i="0" u="none" kern="1200" dirty="0">
              <a:latin typeface="+mn-lt"/>
            </a:rPr>
            <a:t> air </a:t>
          </a:r>
          <a:r>
            <a:rPr lang="en-ID" sz="2800" b="0" i="0" u="none" kern="1200" dirty="0" err="1">
              <a:latin typeface="+mn-lt"/>
            </a:rPr>
            <a:t>kecil</a:t>
          </a:r>
          <a:endParaRPr lang="en-ID" sz="2800" b="0" i="0" u="none" kern="1200" dirty="0">
            <a:latin typeface="+mn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 dirty="0">
              <a:latin typeface="+mn-lt"/>
            </a:rPr>
            <a:t>Nyeri </a:t>
          </a:r>
          <a:r>
            <a:rPr lang="en-ID" sz="2800" b="0" i="0" u="none" kern="1200" dirty="0" err="1">
              <a:latin typeface="+mn-lt"/>
            </a:rPr>
            <a:t>atau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bengkakn</a:t>
          </a:r>
          <a:r>
            <a:rPr lang="en-ID" sz="2800" b="0" i="0" u="none" kern="1200" dirty="0">
              <a:latin typeface="+mn-lt"/>
            </a:rPr>
            <a:t> pada kaki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>
              <a:latin typeface="+mn-lt"/>
            </a:rPr>
            <a:t>Nyeri tulang atau sendi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 dirty="0" err="1">
              <a:latin typeface="+mn-lt"/>
            </a:rPr>
            <a:t>Penurunan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berat</a:t>
          </a:r>
          <a:r>
            <a:rPr lang="en-ID" sz="2800" b="0" i="0" u="none" kern="1200" dirty="0">
              <a:latin typeface="+mn-lt"/>
            </a:rPr>
            <a:t> badan dan </a:t>
          </a:r>
          <a:r>
            <a:rPr lang="en-ID" sz="2800" b="0" i="0" u="none" kern="1200" dirty="0" err="1">
              <a:latin typeface="+mn-lt"/>
            </a:rPr>
            <a:t>kurang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nafsu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makan</a:t>
          </a:r>
          <a:endParaRPr lang="en-ID" sz="2800" b="0" i="0" u="none" kern="1200" dirty="0">
            <a:latin typeface="+mn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ID" sz="2800" b="0" i="0" u="none" kern="1200" dirty="0" err="1">
              <a:latin typeface="+mn-lt"/>
            </a:rPr>
            <a:t>Mudah</a:t>
          </a:r>
          <a:r>
            <a:rPr lang="en-ID" sz="2800" b="0" i="0" u="none" kern="1200" dirty="0">
              <a:latin typeface="+mn-lt"/>
            </a:rPr>
            <a:t> </a:t>
          </a:r>
          <a:r>
            <a:rPr lang="en-ID" sz="2800" b="0" i="0" u="none" kern="1200" dirty="0" err="1">
              <a:latin typeface="+mn-lt"/>
            </a:rPr>
            <a:t>lelah</a:t>
          </a:r>
          <a:endParaRPr lang="en-ID" sz="2800" b="0" i="0" u="none" kern="1200" dirty="0">
            <a:latin typeface="+mn-lt"/>
          </a:endParaRPr>
        </a:p>
      </dsp:txBody>
      <dsp:txXfrm>
        <a:off x="0" y="1708394"/>
        <a:ext cx="9988618" cy="6256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B5164-010F-3146-93EC-C7224B843BF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B5204-6B59-644D-A53E-1BFA5943D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10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9B5204-6B59-644D-A53E-1BFA5943D9E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76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ab8d1ca927_3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ab8d1ca927_3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029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4258250" y="726550"/>
            <a:ext cx="97716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7" name="Google Shape;237;p16"/>
          <p:cNvSpPr/>
          <p:nvPr/>
        </p:nvSpPr>
        <p:spPr>
          <a:xfrm flipH="1">
            <a:off x="-283035" y="-236579"/>
            <a:ext cx="6408686" cy="3302278"/>
          </a:xfrm>
          <a:custGeom>
            <a:avLst/>
            <a:gdLst/>
            <a:ahLst/>
            <a:cxnLst/>
            <a:rect l="l" t="t" r="r" b="b"/>
            <a:pathLst>
              <a:path w="64695" h="36451" extrusionOk="0">
                <a:moveTo>
                  <a:pt x="5503" y="0"/>
                </a:moveTo>
                <a:cubicBezTo>
                  <a:pt x="2589" y="0"/>
                  <a:pt x="1" y="186"/>
                  <a:pt x="237" y="874"/>
                </a:cubicBezTo>
                <a:cubicBezTo>
                  <a:pt x="460" y="1499"/>
                  <a:pt x="4411" y="2169"/>
                  <a:pt x="5259" y="2593"/>
                </a:cubicBezTo>
                <a:cubicBezTo>
                  <a:pt x="7178" y="3552"/>
                  <a:pt x="8897" y="4869"/>
                  <a:pt x="10325" y="6454"/>
                </a:cubicBezTo>
                <a:cubicBezTo>
                  <a:pt x="13673" y="10092"/>
                  <a:pt x="16619" y="21050"/>
                  <a:pt x="24989" y="22345"/>
                </a:cubicBezTo>
                <a:cubicBezTo>
                  <a:pt x="25398" y="22407"/>
                  <a:pt x="25804" y="22437"/>
                  <a:pt x="26206" y="22437"/>
                </a:cubicBezTo>
                <a:cubicBezTo>
                  <a:pt x="31849" y="22437"/>
                  <a:pt x="36809" y="16669"/>
                  <a:pt x="38871" y="15314"/>
                </a:cubicBezTo>
                <a:cubicBezTo>
                  <a:pt x="39863" y="14681"/>
                  <a:pt x="40996" y="14362"/>
                  <a:pt x="42135" y="14362"/>
                </a:cubicBezTo>
                <a:cubicBezTo>
                  <a:pt x="43201" y="14362"/>
                  <a:pt x="44272" y="14642"/>
                  <a:pt x="45232" y="15203"/>
                </a:cubicBezTo>
                <a:cubicBezTo>
                  <a:pt x="49027" y="17502"/>
                  <a:pt x="49071" y="22858"/>
                  <a:pt x="50634" y="27010"/>
                </a:cubicBezTo>
                <a:cubicBezTo>
                  <a:pt x="52642" y="32143"/>
                  <a:pt x="57307" y="35759"/>
                  <a:pt x="62775" y="36450"/>
                </a:cubicBezTo>
                <a:cubicBezTo>
                  <a:pt x="62396" y="25269"/>
                  <a:pt x="63043" y="14065"/>
                  <a:pt x="64694" y="2994"/>
                </a:cubicBezTo>
                <a:cubicBezTo>
                  <a:pt x="57530" y="1745"/>
                  <a:pt x="50232" y="1499"/>
                  <a:pt x="42978" y="1254"/>
                </a:cubicBezTo>
                <a:cubicBezTo>
                  <a:pt x="32957" y="896"/>
                  <a:pt x="22936" y="562"/>
                  <a:pt x="12914" y="249"/>
                </a:cubicBezTo>
                <a:cubicBezTo>
                  <a:pt x="12140" y="215"/>
                  <a:pt x="8634" y="0"/>
                  <a:pt x="55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38" name="Google Shape;238;p16"/>
          <p:cNvSpPr/>
          <p:nvPr/>
        </p:nvSpPr>
        <p:spPr>
          <a:xfrm rot="10800000" flipH="1">
            <a:off x="-482594" y="-145338"/>
            <a:ext cx="4841044" cy="2068436"/>
          </a:xfrm>
          <a:custGeom>
            <a:avLst/>
            <a:gdLst/>
            <a:ahLst/>
            <a:cxnLst/>
            <a:rect l="l" t="t" r="r" b="b"/>
            <a:pathLst>
              <a:path w="143993" h="61524" extrusionOk="0">
                <a:moveTo>
                  <a:pt x="25900" y="1"/>
                </a:moveTo>
                <a:cubicBezTo>
                  <a:pt x="11671" y="1"/>
                  <a:pt x="1" y="8596"/>
                  <a:pt x="1" y="8596"/>
                </a:cubicBezTo>
                <a:lnTo>
                  <a:pt x="186" y="61523"/>
                </a:lnTo>
                <a:lnTo>
                  <a:pt x="143993" y="61523"/>
                </a:lnTo>
                <a:cubicBezTo>
                  <a:pt x="138074" y="43327"/>
                  <a:pt x="128448" y="39288"/>
                  <a:pt x="117124" y="39288"/>
                </a:cubicBezTo>
                <a:cubicBezTo>
                  <a:pt x="108085" y="39288"/>
                  <a:pt x="97965" y="41861"/>
                  <a:pt x="87783" y="41861"/>
                </a:cubicBezTo>
                <a:cubicBezTo>
                  <a:pt x="83897" y="41861"/>
                  <a:pt x="80003" y="41486"/>
                  <a:pt x="76156" y="40451"/>
                </a:cubicBezTo>
                <a:cubicBezTo>
                  <a:pt x="58842" y="35830"/>
                  <a:pt x="64326" y="18763"/>
                  <a:pt x="43685" y="5269"/>
                </a:cubicBezTo>
                <a:cubicBezTo>
                  <a:pt x="37737" y="1386"/>
                  <a:pt x="31612" y="1"/>
                  <a:pt x="259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39" name="Google Shape;239;p16"/>
          <p:cNvSpPr/>
          <p:nvPr/>
        </p:nvSpPr>
        <p:spPr>
          <a:xfrm rot="-10484947">
            <a:off x="-1395829" y="-823613"/>
            <a:ext cx="3686862" cy="1738570"/>
          </a:xfrm>
          <a:custGeom>
            <a:avLst/>
            <a:gdLst/>
            <a:ahLst/>
            <a:cxnLst/>
            <a:rect l="l" t="t" r="r" b="b"/>
            <a:pathLst>
              <a:path w="49839" h="23502" extrusionOk="0">
                <a:moveTo>
                  <a:pt x="12527" y="1"/>
                </a:moveTo>
                <a:cubicBezTo>
                  <a:pt x="11413" y="1"/>
                  <a:pt x="10247" y="125"/>
                  <a:pt x="9017" y="410"/>
                </a:cubicBezTo>
                <a:cubicBezTo>
                  <a:pt x="4486" y="1459"/>
                  <a:pt x="402" y="6325"/>
                  <a:pt x="157" y="11280"/>
                </a:cubicBezTo>
                <a:cubicBezTo>
                  <a:pt x="0" y="14650"/>
                  <a:pt x="1518" y="19694"/>
                  <a:pt x="5468" y="22238"/>
                </a:cubicBezTo>
                <a:cubicBezTo>
                  <a:pt x="6967" y="23186"/>
                  <a:pt x="8215" y="23502"/>
                  <a:pt x="9471" y="23502"/>
                </a:cubicBezTo>
                <a:cubicBezTo>
                  <a:pt x="10404" y="23502"/>
                  <a:pt x="11341" y="23327"/>
                  <a:pt x="12387" y="23109"/>
                </a:cubicBezTo>
                <a:cubicBezTo>
                  <a:pt x="23723" y="20797"/>
                  <a:pt x="35152" y="18016"/>
                  <a:pt x="46692" y="18016"/>
                </a:cubicBezTo>
                <a:cubicBezTo>
                  <a:pt x="47740" y="18016"/>
                  <a:pt x="48789" y="18039"/>
                  <a:pt x="49839" y="18087"/>
                </a:cubicBezTo>
                <a:cubicBezTo>
                  <a:pt x="49214" y="15520"/>
                  <a:pt x="49147" y="12820"/>
                  <a:pt x="48500" y="10253"/>
                </a:cubicBezTo>
                <a:cubicBezTo>
                  <a:pt x="47830" y="7664"/>
                  <a:pt x="46245" y="3624"/>
                  <a:pt x="43723" y="2486"/>
                </a:cubicBezTo>
                <a:cubicBezTo>
                  <a:pt x="43091" y="2196"/>
                  <a:pt x="42479" y="2074"/>
                  <a:pt x="41873" y="2074"/>
                </a:cubicBezTo>
                <a:cubicBezTo>
                  <a:pt x="38847" y="2074"/>
                  <a:pt x="35967" y="5108"/>
                  <a:pt x="31336" y="5276"/>
                </a:cubicBezTo>
                <a:cubicBezTo>
                  <a:pt x="31216" y="5280"/>
                  <a:pt x="31096" y="5282"/>
                  <a:pt x="30977" y="5282"/>
                </a:cubicBezTo>
                <a:cubicBezTo>
                  <a:pt x="24835" y="5282"/>
                  <a:pt x="19797" y="1"/>
                  <a:pt x="125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0" name="Google Shape;240;p16"/>
          <p:cNvSpPr/>
          <p:nvPr/>
        </p:nvSpPr>
        <p:spPr>
          <a:xfrm rot="10800000" flipH="1">
            <a:off x="3518526" y="916492"/>
            <a:ext cx="327000" cy="327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1" name="Google Shape;241;p16"/>
          <p:cNvSpPr/>
          <p:nvPr/>
        </p:nvSpPr>
        <p:spPr>
          <a:xfrm rot="10800000" flipH="1">
            <a:off x="1738702" y="1394318"/>
            <a:ext cx="196800" cy="197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2" name="Google Shape;242;p16"/>
          <p:cNvSpPr/>
          <p:nvPr/>
        </p:nvSpPr>
        <p:spPr>
          <a:xfrm rot="10800000" flipH="1">
            <a:off x="182302" y="2524668"/>
            <a:ext cx="196800" cy="197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4290601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10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0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2.svg"/><Relationship Id="rId10" Type="http://schemas.microsoft.com/office/2007/relationships/diagramDrawing" Target="../diagrams/drawing1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44.png"/><Relationship Id="rId7" Type="http://schemas.openxmlformats.org/officeDocument/2006/relationships/diagramData" Target="../diagrams/data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microsoft.com/office/2007/relationships/diagramDrawing" Target="../diagrams/drawing2.xml"/><Relationship Id="rId5" Type="http://schemas.openxmlformats.org/officeDocument/2006/relationships/image" Target="../media/image46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45.svg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10" Type="http://schemas.openxmlformats.org/officeDocument/2006/relationships/image" Target="../media/image20.svg"/><Relationship Id="rId4" Type="http://schemas.openxmlformats.org/officeDocument/2006/relationships/image" Target="../media/image73.svg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sv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12" Type="http://schemas.openxmlformats.org/officeDocument/2006/relationships/image" Target="../media/image90.png"/><Relationship Id="rId17" Type="http://schemas.openxmlformats.org/officeDocument/2006/relationships/image" Target="../media/image95.svg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89.svg"/><Relationship Id="rId5" Type="http://schemas.openxmlformats.org/officeDocument/2006/relationships/image" Target="../media/image83.svg"/><Relationship Id="rId15" Type="http://schemas.openxmlformats.org/officeDocument/2006/relationships/image" Target="../media/image93.sv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Relationship Id="rId1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13" Type="http://schemas.openxmlformats.org/officeDocument/2006/relationships/image" Target="../media/image98.png"/><Relationship Id="rId3" Type="http://schemas.openxmlformats.org/officeDocument/2006/relationships/image" Target="../media/image5.svg"/><Relationship Id="rId7" Type="http://schemas.openxmlformats.org/officeDocument/2006/relationships/image" Target="../media/image96.png"/><Relationship Id="rId12" Type="http://schemas.openxmlformats.org/officeDocument/2006/relationships/image" Target="../media/image2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19.png"/><Relationship Id="rId5" Type="http://schemas.openxmlformats.org/officeDocument/2006/relationships/image" Target="../media/image31.png"/><Relationship Id="rId10" Type="http://schemas.openxmlformats.org/officeDocument/2006/relationships/image" Target="../media/image8.svg"/><Relationship Id="rId4" Type="http://schemas.openxmlformats.org/officeDocument/2006/relationships/image" Target="../media/image30.jpeg"/><Relationship Id="rId9" Type="http://schemas.openxmlformats.org/officeDocument/2006/relationships/image" Target="../media/image7.png"/><Relationship Id="rId14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8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svg"/><Relationship Id="rId7" Type="http://schemas.openxmlformats.org/officeDocument/2006/relationships/image" Target="../media/image16.svg"/><Relationship Id="rId12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6.jpeg"/><Relationship Id="rId7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20.svg"/><Relationship Id="rId4" Type="http://schemas.openxmlformats.org/officeDocument/2006/relationships/image" Target="../media/image30.jpe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73887B-9D40-42F1-60F4-43F193428A28}"/>
              </a:ext>
            </a:extLst>
          </p:cNvPr>
          <p:cNvSpPr txBox="1"/>
          <p:nvPr/>
        </p:nvSpPr>
        <p:spPr>
          <a:xfrm>
            <a:off x="1" y="175437"/>
            <a:ext cx="11887200" cy="74174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Curiculum</a:t>
            </a:r>
            <a:r>
              <a:rPr lang="en-US" sz="2800" dirty="0"/>
              <a:t> Vitae :</a:t>
            </a:r>
          </a:p>
          <a:p>
            <a:endParaRPr lang="en-US" sz="2800" dirty="0"/>
          </a:p>
          <a:p>
            <a:r>
              <a:rPr lang="en-US" sz="2800" dirty="0"/>
              <a:t>Nama 	: </a:t>
            </a:r>
            <a:r>
              <a:rPr lang="en-US" sz="2800" dirty="0" err="1"/>
              <a:t>dr</a:t>
            </a:r>
            <a:r>
              <a:rPr lang="en-US" sz="2800" dirty="0"/>
              <a:t> Rita </a:t>
            </a:r>
            <a:r>
              <a:rPr lang="en-US" sz="2800" dirty="0" err="1"/>
              <a:t>Ervina</a:t>
            </a:r>
            <a:r>
              <a:rPr lang="en-US" sz="2800" dirty="0"/>
              <a:t> </a:t>
            </a:r>
            <a:r>
              <a:rPr lang="en-US" sz="2800" dirty="0" err="1"/>
              <a:t>Sp.PA</a:t>
            </a:r>
            <a:r>
              <a:rPr lang="en-US" sz="2800" dirty="0"/>
              <a:t> </a:t>
            </a:r>
          </a:p>
          <a:p>
            <a:r>
              <a:rPr lang="en-US" sz="2800" dirty="0"/>
              <a:t>TTL		: </a:t>
            </a:r>
            <a:r>
              <a:rPr lang="en-US" sz="2800" dirty="0" err="1"/>
              <a:t>Martapura</a:t>
            </a:r>
            <a:r>
              <a:rPr lang="en-US" sz="2800" dirty="0"/>
              <a:t>, 31 Mei 1984</a:t>
            </a:r>
          </a:p>
          <a:p>
            <a:r>
              <a:rPr lang="en-US" sz="2800" dirty="0"/>
              <a:t>Status 	: </a:t>
            </a:r>
            <a:r>
              <a:rPr lang="en-US" sz="2800" dirty="0" err="1"/>
              <a:t>Menikah</a:t>
            </a:r>
            <a:r>
              <a:rPr lang="en-US" sz="2800" dirty="0"/>
              <a:t>, 4 orang </a:t>
            </a:r>
            <a:r>
              <a:rPr lang="en-US" sz="2800" dirty="0" err="1"/>
              <a:t>anak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Pendidikan	</a:t>
            </a:r>
          </a:p>
          <a:p>
            <a:r>
              <a:rPr lang="en-US" sz="2800" dirty="0"/>
              <a:t>	: S1 </a:t>
            </a:r>
            <a:r>
              <a:rPr lang="en-US" sz="2800" dirty="0" err="1"/>
              <a:t>Fakultas</a:t>
            </a:r>
            <a:r>
              <a:rPr lang="en-US" sz="2800" dirty="0"/>
              <a:t> </a:t>
            </a:r>
            <a:r>
              <a:rPr lang="en-US" sz="2800" dirty="0" err="1"/>
              <a:t>Kedokteran</a:t>
            </a:r>
            <a:r>
              <a:rPr lang="en-US" sz="2800" dirty="0"/>
              <a:t> Universitas </a:t>
            </a:r>
            <a:r>
              <a:rPr lang="en-US" sz="2800" dirty="0" err="1"/>
              <a:t>Lambung</a:t>
            </a:r>
            <a:r>
              <a:rPr lang="en-US" sz="2800" dirty="0"/>
              <a:t> </a:t>
            </a:r>
            <a:r>
              <a:rPr lang="en-US" sz="2800" dirty="0" err="1"/>
              <a:t>Mangkurat</a:t>
            </a:r>
            <a:r>
              <a:rPr lang="en-US" sz="2800" dirty="0"/>
              <a:t> Banjarmasin</a:t>
            </a:r>
          </a:p>
          <a:p>
            <a:r>
              <a:rPr lang="en-US" sz="2800" dirty="0"/>
              <a:t>	: Sp1 (S2) </a:t>
            </a:r>
            <a:r>
              <a:rPr lang="en-US" sz="2800" dirty="0" err="1"/>
              <a:t>Spesialis</a:t>
            </a:r>
            <a:r>
              <a:rPr lang="en-US" sz="2800" dirty="0"/>
              <a:t> </a:t>
            </a:r>
            <a:r>
              <a:rPr lang="en-US" sz="2800" dirty="0" err="1"/>
              <a:t>Patologi</a:t>
            </a:r>
            <a:r>
              <a:rPr lang="en-US" sz="2800" dirty="0"/>
              <a:t> </a:t>
            </a:r>
            <a:r>
              <a:rPr lang="en-US" sz="2800" dirty="0" err="1"/>
              <a:t>Anatomik</a:t>
            </a:r>
            <a:r>
              <a:rPr lang="en-US" sz="2800" dirty="0"/>
              <a:t> </a:t>
            </a:r>
            <a:r>
              <a:rPr lang="en-US" sz="2800" dirty="0" err="1"/>
              <a:t>Fakultas</a:t>
            </a:r>
            <a:r>
              <a:rPr lang="en-US" sz="2800" dirty="0"/>
              <a:t> </a:t>
            </a:r>
            <a:r>
              <a:rPr lang="en-US" sz="2800" dirty="0" err="1"/>
              <a:t>Kedokteran</a:t>
            </a:r>
            <a:r>
              <a:rPr lang="en-US" sz="2800" dirty="0"/>
              <a:t> Universitas 	</a:t>
            </a:r>
            <a:r>
              <a:rPr lang="en-US" sz="2800" dirty="0" err="1"/>
              <a:t>Brawijaya</a:t>
            </a:r>
            <a:r>
              <a:rPr lang="en-US" sz="2800" dirty="0"/>
              <a:t> Malang</a:t>
            </a:r>
          </a:p>
          <a:p>
            <a:endParaRPr lang="en-US" sz="2800" dirty="0"/>
          </a:p>
          <a:p>
            <a:r>
              <a:rPr lang="en-US" sz="2800" dirty="0"/>
              <a:t>Riwayat </a:t>
            </a:r>
            <a:r>
              <a:rPr lang="en-US" sz="2800" dirty="0" err="1"/>
              <a:t>Pekerjaan</a:t>
            </a:r>
            <a:r>
              <a:rPr lang="en-US" sz="2800" dirty="0"/>
              <a:t> 		</a:t>
            </a:r>
          </a:p>
          <a:p>
            <a:r>
              <a:rPr lang="en-US" sz="2800" dirty="0"/>
              <a:t>	: RS Bhayangkara </a:t>
            </a:r>
            <a:r>
              <a:rPr lang="en-US" sz="2800" dirty="0" err="1"/>
              <a:t>kota</a:t>
            </a:r>
            <a:r>
              <a:rPr lang="en-US" sz="2800" dirty="0"/>
              <a:t> Banjarmasin (2010)			</a:t>
            </a:r>
          </a:p>
          <a:p>
            <a:r>
              <a:rPr lang="en-US" sz="2800" dirty="0"/>
              <a:t>	: </a:t>
            </a:r>
            <a:r>
              <a:rPr lang="en-US" sz="2800" dirty="0" err="1"/>
              <a:t>Puskesmas</a:t>
            </a:r>
            <a:r>
              <a:rPr lang="en-US" sz="2800" dirty="0"/>
              <a:t> </a:t>
            </a:r>
            <a:r>
              <a:rPr lang="en-US" sz="2800" dirty="0" err="1"/>
              <a:t>Banjarbaru</a:t>
            </a:r>
            <a:r>
              <a:rPr lang="en-US" sz="2800" dirty="0"/>
              <a:t> Utara Kota </a:t>
            </a:r>
            <a:r>
              <a:rPr lang="en-US" sz="2800" dirty="0" err="1"/>
              <a:t>Banjarbaru</a:t>
            </a:r>
            <a:r>
              <a:rPr lang="en-US" sz="2800" dirty="0"/>
              <a:t> (2011 – 2017)</a:t>
            </a:r>
          </a:p>
          <a:p>
            <a:r>
              <a:rPr lang="en-US" sz="2800" dirty="0"/>
              <a:t>	: </a:t>
            </a:r>
            <a:r>
              <a:rPr lang="en-US" sz="2800" dirty="0" err="1"/>
              <a:t>Laboratorium</a:t>
            </a:r>
            <a:r>
              <a:rPr lang="en-US" sz="2800" dirty="0"/>
              <a:t> </a:t>
            </a:r>
            <a:r>
              <a:rPr lang="en-US" sz="2800" dirty="0" err="1"/>
              <a:t>Patologi</a:t>
            </a:r>
            <a:r>
              <a:rPr lang="en-US" sz="2800" dirty="0"/>
              <a:t> </a:t>
            </a:r>
            <a:r>
              <a:rPr lang="en-US" sz="2800" dirty="0" err="1"/>
              <a:t>Anatomi</a:t>
            </a:r>
            <a:r>
              <a:rPr lang="en-US" sz="2800" dirty="0"/>
              <a:t> (PA) </a:t>
            </a:r>
            <a:r>
              <a:rPr lang="en-US" sz="2800" dirty="0" err="1"/>
              <a:t>Rumah</a:t>
            </a:r>
            <a:r>
              <a:rPr lang="en-US" sz="2800" dirty="0"/>
              <a:t> </a:t>
            </a:r>
            <a:r>
              <a:rPr lang="en-US" sz="2800" dirty="0" err="1"/>
              <a:t>Sakit</a:t>
            </a:r>
            <a:r>
              <a:rPr lang="en-US" sz="2800" dirty="0"/>
              <a:t> Daerah </a:t>
            </a:r>
            <a:r>
              <a:rPr lang="en-US" sz="2800" dirty="0" err="1"/>
              <a:t>Idaman</a:t>
            </a:r>
            <a:r>
              <a:rPr lang="en-US" sz="2800" dirty="0"/>
              <a:t> 		: </a:t>
            </a:r>
            <a:r>
              <a:rPr lang="en-US" sz="2800" dirty="0" err="1"/>
              <a:t>Laboratorium</a:t>
            </a:r>
            <a:r>
              <a:rPr lang="en-US" sz="2800" dirty="0"/>
              <a:t> </a:t>
            </a:r>
            <a:r>
              <a:rPr lang="en-US" sz="2800" dirty="0" err="1"/>
              <a:t>Patologi</a:t>
            </a:r>
            <a:r>
              <a:rPr lang="en-US" sz="2800" dirty="0"/>
              <a:t> </a:t>
            </a:r>
            <a:r>
              <a:rPr lang="en-US" sz="2800" dirty="0" err="1"/>
              <a:t>Anatomi</a:t>
            </a:r>
            <a:r>
              <a:rPr lang="en-US" sz="2800" dirty="0"/>
              <a:t> (PA) </a:t>
            </a:r>
            <a:r>
              <a:rPr lang="en-US" sz="2800" dirty="0" err="1"/>
              <a:t>Rumah</a:t>
            </a:r>
            <a:r>
              <a:rPr lang="en-US" sz="2800" dirty="0"/>
              <a:t> </a:t>
            </a:r>
            <a:r>
              <a:rPr lang="en-US" sz="2800" dirty="0" err="1"/>
              <a:t>Sakit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 Daerah </a:t>
            </a:r>
            <a:r>
              <a:rPr lang="en-US" sz="2800" dirty="0" err="1"/>
              <a:t>Ulin</a:t>
            </a:r>
            <a:r>
              <a:rPr lang="en-US" sz="2800" dirty="0"/>
              <a:t> 	: Tenaga </a:t>
            </a:r>
            <a:r>
              <a:rPr lang="en-US" sz="2800" dirty="0" err="1"/>
              <a:t>Pengajar</a:t>
            </a:r>
            <a:r>
              <a:rPr lang="en-US" sz="2800" dirty="0"/>
              <a:t> </a:t>
            </a:r>
            <a:r>
              <a:rPr lang="en-US" sz="2800" dirty="0" err="1"/>
              <a:t>Patologi</a:t>
            </a:r>
            <a:r>
              <a:rPr lang="en-US" sz="2800" dirty="0"/>
              <a:t> </a:t>
            </a:r>
            <a:r>
              <a:rPr lang="en-US" sz="2800" dirty="0" err="1"/>
              <a:t>Anatomi</a:t>
            </a:r>
            <a:r>
              <a:rPr lang="en-US" sz="2800" dirty="0"/>
              <a:t> FKIK ULM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EEFBB-EC44-5C92-461C-162C01681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0" y="5978169"/>
            <a:ext cx="6400800" cy="430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9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9A5A3A-2A66-4A9F-BF93-12A93AD2F2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106762" y="1032551"/>
            <a:ext cx="9724038" cy="6004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84B96A-846A-4224-8FC5-727FF8C05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774" y="7219090"/>
            <a:ext cx="2045204" cy="2203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685BDE-3B2E-457C-A52E-20F590332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7841404"/>
            <a:ext cx="6667500" cy="1581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C22F84-BC86-4AB4-BE50-B353285A8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46728" y="7353300"/>
            <a:ext cx="2141220" cy="22034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6F767A-87F4-49A1-A4D5-1BA9FF79A047}"/>
              </a:ext>
            </a:extLst>
          </p:cNvPr>
          <p:cNvSpPr/>
          <p:nvPr/>
        </p:nvSpPr>
        <p:spPr>
          <a:xfrm>
            <a:off x="3048001" y="3060290"/>
            <a:ext cx="54482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HPV yang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telah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teridentifikasi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terdiri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sekitar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&gt;100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subtipe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,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terbagi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menjadi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HPV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resiko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rendah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dan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tinggi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ea typeface="Source Sans Pro" panose="020B0503030403020204" pitchFamily="34" charset="0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ea typeface="Source Sans Pro" panose="020B0503030403020204" pitchFamily="34" charset="0"/>
              </a:rPr>
              <a:t>dengan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ea typeface="Source Sans Pro" panose="020B0503030403020204" pitchFamily="34" charset="0"/>
              </a:rPr>
              <a:t> 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40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subtipe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sering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menyebabkan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lesi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pada anogenital.</a:t>
            </a:r>
          </a:p>
          <a:p>
            <a:pPr defTabSz="1828800">
              <a:buClr>
                <a:srgbClr val="000000"/>
              </a:buClr>
              <a:defRPr/>
            </a:pP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Penyebab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utama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kanker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serviks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adalah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HPV </a:t>
            </a:r>
            <a:r>
              <a:rPr lang="en-US" altLang="en-US" sz="240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subtipe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Arial"/>
                <a:ea typeface="Source Sans Pro" panose="020B0503030403020204" pitchFamily="34" charset="0"/>
                <a:cs typeface="Arial"/>
                <a:sym typeface="Arial"/>
              </a:rPr>
              <a:t> 16 dan 18</a:t>
            </a:r>
            <a:endParaRPr lang="en-US" sz="2400"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28271E28-7554-DB1C-56DF-42976AFBF224}"/>
              </a:ext>
            </a:extLst>
          </p:cNvPr>
          <p:cNvSpPr/>
          <p:nvPr/>
        </p:nvSpPr>
        <p:spPr>
          <a:xfrm>
            <a:off x="286369" y="1417638"/>
            <a:ext cx="2761632" cy="8191618"/>
          </a:xfrm>
          <a:custGeom>
            <a:avLst/>
            <a:gdLst/>
            <a:ahLst/>
            <a:cxnLst/>
            <a:rect l="l" t="t" r="r" b="b"/>
            <a:pathLst>
              <a:path w="4229571" h="9494956">
                <a:moveTo>
                  <a:pt x="0" y="0"/>
                </a:moveTo>
                <a:lnTo>
                  <a:pt x="4229571" y="0"/>
                </a:lnTo>
                <a:lnTo>
                  <a:pt x="4229571" y="9494956"/>
                </a:lnTo>
                <a:lnTo>
                  <a:pt x="0" y="94949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EA4CF418-13D0-C8B0-937E-DAC4BEDB93DC}"/>
              </a:ext>
            </a:extLst>
          </p:cNvPr>
          <p:cNvSpPr txBox="1"/>
          <p:nvPr/>
        </p:nvSpPr>
        <p:spPr>
          <a:xfrm>
            <a:off x="286369" y="88272"/>
            <a:ext cx="7919738" cy="1552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1731"/>
              </a:lnSpc>
              <a:spcBef>
                <a:spcPct val="0"/>
              </a:spcBef>
            </a:pPr>
            <a:r>
              <a:rPr lang="en-US" sz="12614" b="1" dirty="0" err="1">
                <a:solidFill>
                  <a:srgbClr val="394157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Patogenesis</a:t>
            </a:r>
            <a:endParaRPr lang="en-US" sz="12614" b="1" dirty="0">
              <a:solidFill>
                <a:srgbClr val="394157"/>
              </a:solidFill>
              <a:latin typeface="29LT Baseet Ultra-Bold"/>
              <a:ea typeface="29LT Baseet Ultra-Bold"/>
              <a:cs typeface="29LT Baseet Ultra-Bold"/>
              <a:sym typeface="29LT Baseet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17639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90925" y="3383465"/>
            <a:ext cx="3747312" cy="5566087"/>
            <a:chOff x="0" y="0"/>
            <a:chExt cx="4275074" cy="6350000"/>
          </a:xfrm>
        </p:grpSpPr>
        <p:sp>
          <p:nvSpPr>
            <p:cNvPr id="3" name="Freeform 3"/>
            <p:cNvSpPr/>
            <p:nvPr/>
          </p:nvSpPr>
          <p:spPr>
            <a:xfrm>
              <a:off x="144562" y="0"/>
              <a:ext cx="3984471" cy="6350000"/>
            </a:xfrm>
            <a:custGeom>
              <a:avLst/>
              <a:gdLst/>
              <a:ahLst/>
              <a:cxnLst/>
              <a:rect l="l" t="t" r="r" b="b"/>
              <a:pathLst>
                <a:path w="3984471" h="6350000">
                  <a:moveTo>
                    <a:pt x="3969326" y="665342"/>
                  </a:moveTo>
                  <a:lnTo>
                    <a:pt x="2753347" y="5684658"/>
                  </a:lnTo>
                  <a:cubicBezTo>
                    <a:pt x="2658768" y="6075059"/>
                    <a:pt x="2309267" y="6350000"/>
                    <a:pt x="1907573" y="6350000"/>
                  </a:cubicBezTo>
                  <a:lnTo>
                    <a:pt x="540026" y="6350000"/>
                  </a:lnTo>
                  <a:cubicBezTo>
                    <a:pt x="374679" y="6350000"/>
                    <a:pt x="218444" y="6274250"/>
                    <a:pt x="116039" y="6144431"/>
                  </a:cubicBezTo>
                  <a:cubicBezTo>
                    <a:pt x="13635" y="6014612"/>
                    <a:pt x="-23653" y="5845033"/>
                    <a:pt x="14850" y="5684231"/>
                  </a:cubicBezTo>
                  <a:lnTo>
                    <a:pt x="1216470" y="665769"/>
                  </a:lnTo>
                  <a:cubicBezTo>
                    <a:pt x="1309953" y="275347"/>
                    <a:pt x="1659012" y="0"/>
                    <a:pt x="2060470" y="0"/>
                  </a:cubicBezTo>
                  <a:lnTo>
                    <a:pt x="3445924" y="0"/>
                  </a:lnTo>
                  <a:cubicBezTo>
                    <a:pt x="3611070" y="0"/>
                    <a:pt x="3767086" y="75773"/>
                    <a:pt x="3869194" y="205570"/>
                  </a:cubicBezTo>
                  <a:cubicBezTo>
                    <a:pt x="3971302" y="335368"/>
                    <a:pt x="4008210" y="504838"/>
                    <a:pt x="3969326" y="665342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557467" y="13887"/>
            <a:ext cx="3747312" cy="5566087"/>
            <a:chOff x="0" y="0"/>
            <a:chExt cx="4275074" cy="6350000"/>
          </a:xfrm>
        </p:grpSpPr>
        <p:sp>
          <p:nvSpPr>
            <p:cNvPr id="7" name="Freeform 7"/>
            <p:cNvSpPr/>
            <p:nvPr/>
          </p:nvSpPr>
          <p:spPr>
            <a:xfrm>
              <a:off x="144562" y="0"/>
              <a:ext cx="3984471" cy="6350000"/>
            </a:xfrm>
            <a:custGeom>
              <a:avLst/>
              <a:gdLst/>
              <a:ahLst/>
              <a:cxnLst/>
              <a:rect l="l" t="t" r="r" b="b"/>
              <a:pathLst>
                <a:path w="3984471" h="6350000">
                  <a:moveTo>
                    <a:pt x="3969326" y="665342"/>
                  </a:moveTo>
                  <a:lnTo>
                    <a:pt x="2753347" y="5684658"/>
                  </a:lnTo>
                  <a:cubicBezTo>
                    <a:pt x="2658768" y="6075059"/>
                    <a:pt x="2309267" y="6350000"/>
                    <a:pt x="1907573" y="6350000"/>
                  </a:cubicBezTo>
                  <a:lnTo>
                    <a:pt x="540026" y="6350000"/>
                  </a:lnTo>
                  <a:cubicBezTo>
                    <a:pt x="374679" y="6350000"/>
                    <a:pt x="218444" y="6274250"/>
                    <a:pt x="116039" y="6144431"/>
                  </a:cubicBezTo>
                  <a:cubicBezTo>
                    <a:pt x="13635" y="6014612"/>
                    <a:pt x="-23653" y="5845033"/>
                    <a:pt x="14850" y="5684231"/>
                  </a:cubicBezTo>
                  <a:lnTo>
                    <a:pt x="1216470" y="665769"/>
                  </a:lnTo>
                  <a:cubicBezTo>
                    <a:pt x="1309953" y="275347"/>
                    <a:pt x="1659012" y="0"/>
                    <a:pt x="2060470" y="0"/>
                  </a:cubicBezTo>
                  <a:lnTo>
                    <a:pt x="3445924" y="0"/>
                  </a:lnTo>
                  <a:cubicBezTo>
                    <a:pt x="3611070" y="0"/>
                    <a:pt x="3767086" y="75773"/>
                    <a:pt x="3869194" y="205570"/>
                  </a:cubicBezTo>
                  <a:cubicBezTo>
                    <a:pt x="3971302" y="335368"/>
                    <a:pt x="4008210" y="504838"/>
                    <a:pt x="3969326" y="665342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</p:grpSp>
      <p:sp>
        <p:nvSpPr>
          <p:cNvPr id="8" name="Freeform 8"/>
          <p:cNvSpPr/>
          <p:nvPr/>
        </p:nvSpPr>
        <p:spPr>
          <a:xfrm flipH="1">
            <a:off x="12570055" y="0"/>
            <a:ext cx="3113968" cy="5217119"/>
          </a:xfrm>
          <a:custGeom>
            <a:avLst/>
            <a:gdLst/>
            <a:ahLst/>
            <a:cxnLst/>
            <a:rect l="l" t="t" r="r" b="b"/>
            <a:pathLst>
              <a:path w="3113968" h="5217119">
                <a:moveTo>
                  <a:pt x="3113968" y="0"/>
                </a:moveTo>
                <a:lnTo>
                  <a:pt x="0" y="0"/>
                </a:lnTo>
                <a:lnTo>
                  <a:pt x="0" y="5217119"/>
                </a:lnTo>
                <a:lnTo>
                  <a:pt x="3113968" y="5217119"/>
                </a:lnTo>
                <a:lnTo>
                  <a:pt x="311396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823914" y="3305682"/>
            <a:ext cx="3113968" cy="5217119"/>
          </a:xfrm>
          <a:custGeom>
            <a:avLst/>
            <a:gdLst/>
            <a:ahLst/>
            <a:cxnLst/>
            <a:rect l="l" t="t" r="r" b="b"/>
            <a:pathLst>
              <a:path w="3113968" h="5217119">
                <a:moveTo>
                  <a:pt x="0" y="0"/>
                </a:moveTo>
                <a:lnTo>
                  <a:pt x="3113967" y="0"/>
                </a:lnTo>
                <a:lnTo>
                  <a:pt x="3113967" y="5217119"/>
                </a:lnTo>
                <a:lnTo>
                  <a:pt x="0" y="5217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25" r="-612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1712469" y="2120440"/>
            <a:ext cx="3424939" cy="3459534"/>
          </a:xfrm>
          <a:custGeom>
            <a:avLst/>
            <a:gdLst/>
            <a:ahLst/>
            <a:cxnLst/>
            <a:rect l="l" t="t" r="r" b="b"/>
            <a:pathLst>
              <a:path w="3424939" h="3459534">
                <a:moveTo>
                  <a:pt x="0" y="0"/>
                </a:moveTo>
                <a:lnTo>
                  <a:pt x="3424938" y="0"/>
                </a:lnTo>
                <a:lnTo>
                  <a:pt x="3424938" y="3459534"/>
                </a:lnTo>
                <a:lnTo>
                  <a:pt x="0" y="34595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6015643" y="8678905"/>
            <a:ext cx="1767992" cy="541295"/>
            <a:chOff x="0" y="0"/>
            <a:chExt cx="1991094" cy="609600"/>
          </a:xfrm>
        </p:grpSpPr>
        <p:sp>
          <p:nvSpPr>
            <p:cNvPr id="25" name="Freeform 25"/>
            <p:cNvSpPr/>
            <p:nvPr/>
          </p:nvSpPr>
          <p:spPr>
            <a:xfrm>
              <a:off x="26901" y="0"/>
              <a:ext cx="1937292" cy="609600"/>
            </a:xfrm>
            <a:custGeom>
              <a:avLst/>
              <a:gdLst/>
              <a:ahLst/>
              <a:cxnLst/>
              <a:rect l="l" t="t" r="r" b="b"/>
              <a:pathLst>
                <a:path w="1937292" h="609600">
                  <a:moveTo>
                    <a:pt x="272636" y="0"/>
                  </a:moveTo>
                  <a:lnTo>
                    <a:pt x="1867856" y="0"/>
                  </a:lnTo>
                  <a:cubicBezTo>
                    <a:pt x="1890176" y="0"/>
                    <a:pt x="1911135" y="10729"/>
                    <a:pt x="1924185" y="28836"/>
                  </a:cubicBezTo>
                  <a:cubicBezTo>
                    <a:pt x="1937236" y="46942"/>
                    <a:pt x="1940786" y="70219"/>
                    <a:pt x="1933728" y="91393"/>
                  </a:cubicBezTo>
                  <a:lnTo>
                    <a:pt x="1791457" y="518207"/>
                  </a:lnTo>
                  <a:cubicBezTo>
                    <a:pt x="1773264" y="572786"/>
                    <a:pt x="1722187" y="609600"/>
                    <a:pt x="1664656" y="609600"/>
                  </a:cubicBezTo>
                  <a:lnTo>
                    <a:pt x="69436" y="609600"/>
                  </a:lnTo>
                  <a:cubicBezTo>
                    <a:pt x="47116" y="609600"/>
                    <a:pt x="26157" y="598871"/>
                    <a:pt x="13107" y="580764"/>
                  </a:cubicBezTo>
                  <a:cubicBezTo>
                    <a:pt x="56" y="562658"/>
                    <a:pt x="-3495" y="539381"/>
                    <a:pt x="3563" y="518207"/>
                  </a:cubicBezTo>
                  <a:lnTo>
                    <a:pt x="145835" y="91393"/>
                  </a:lnTo>
                  <a:cubicBezTo>
                    <a:pt x="164028" y="36814"/>
                    <a:pt x="215104" y="0"/>
                    <a:pt x="272636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01600" y="-47625"/>
              <a:ext cx="1787894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449440" y="7242253"/>
            <a:ext cx="1767992" cy="541295"/>
            <a:chOff x="0" y="0"/>
            <a:chExt cx="1991094" cy="609600"/>
          </a:xfrm>
        </p:grpSpPr>
        <p:sp>
          <p:nvSpPr>
            <p:cNvPr id="28" name="Freeform 28"/>
            <p:cNvSpPr/>
            <p:nvPr/>
          </p:nvSpPr>
          <p:spPr>
            <a:xfrm>
              <a:off x="26901" y="0"/>
              <a:ext cx="1937292" cy="609600"/>
            </a:xfrm>
            <a:custGeom>
              <a:avLst/>
              <a:gdLst/>
              <a:ahLst/>
              <a:cxnLst/>
              <a:rect l="l" t="t" r="r" b="b"/>
              <a:pathLst>
                <a:path w="1937292" h="609600">
                  <a:moveTo>
                    <a:pt x="272636" y="0"/>
                  </a:moveTo>
                  <a:lnTo>
                    <a:pt x="1867856" y="0"/>
                  </a:lnTo>
                  <a:cubicBezTo>
                    <a:pt x="1890176" y="0"/>
                    <a:pt x="1911135" y="10729"/>
                    <a:pt x="1924185" y="28836"/>
                  </a:cubicBezTo>
                  <a:cubicBezTo>
                    <a:pt x="1937236" y="46942"/>
                    <a:pt x="1940786" y="70219"/>
                    <a:pt x="1933728" y="91393"/>
                  </a:cubicBezTo>
                  <a:lnTo>
                    <a:pt x="1791457" y="518207"/>
                  </a:lnTo>
                  <a:cubicBezTo>
                    <a:pt x="1773264" y="572786"/>
                    <a:pt x="1722187" y="609600"/>
                    <a:pt x="1664656" y="609600"/>
                  </a:cubicBezTo>
                  <a:lnTo>
                    <a:pt x="69436" y="609600"/>
                  </a:lnTo>
                  <a:cubicBezTo>
                    <a:pt x="47116" y="609600"/>
                    <a:pt x="26157" y="598871"/>
                    <a:pt x="13107" y="580764"/>
                  </a:cubicBezTo>
                  <a:cubicBezTo>
                    <a:pt x="56" y="562658"/>
                    <a:pt x="-3495" y="539381"/>
                    <a:pt x="3563" y="518207"/>
                  </a:cubicBezTo>
                  <a:lnTo>
                    <a:pt x="145835" y="91393"/>
                  </a:lnTo>
                  <a:cubicBezTo>
                    <a:pt x="164028" y="36814"/>
                    <a:pt x="215104" y="0"/>
                    <a:pt x="272636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101600" y="-47625"/>
              <a:ext cx="1787894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4800027" y="8593859"/>
            <a:ext cx="1767992" cy="541295"/>
            <a:chOff x="0" y="0"/>
            <a:chExt cx="1991094" cy="609600"/>
          </a:xfrm>
        </p:grpSpPr>
        <p:sp>
          <p:nvSpPr>
            <p:cNvPr id="31" name="Freeform 31"/>
            <p:cNvSpPr/>
            <p:nvPr/>
          </p:nvSpPr>
          <p:spPr>
            <a:xfrm>
              <a:off x="26901" y="0"/>
              <a:ext cx="1937292" cy="609600"/>
            </a:xfrm>
            <a:custGeom>
              <a:avLst/>
              <a:gdLst/>
              <a:ahLst/>
              <a:cxnLst/>
              <a:rect l="l" t="t" r="r" b="b"/>
              <a:pathLst>
                <a:path w="1937292" h="609600">
                  <a:moveTo>
                    <a:pt x="272636" y="0"/>
                  </a:moveTo>
                  <a:lnTo>
                    <a:pt x="1867856" y="0"/>
                  </a:lnTo>
                  <a:cubicBezTo>
                    <a:pt x="1890176" y="0"/>
                    <a:pt x="1911135" y="10729"/>
                    <a:pt x="1924185" y="28836"/>
                  </a:cubicBezTo>
                  <a:cubicBezTo>
                    <a:pt x="1937236" y="46942"/>
                    <a:pt x="1940786" y="70219"/>
                    <a:pt x="1933728" y="91393"/>
                  </a:cubicBezTo>
                  <a:lnTo>
                    <a:pt x="1791457" y="518207"/>
                  </a:lnTo>
                  <a:cubicBezTo>
                    <a:pt x="1773264" y="572786"/>
                    <a:pt x="1722187" y="609600"/>
                    <a:pt x="1664656" y="609600"/>
                  </a:cubicBezTo>
                  <a:lnTo>
                    <a:pt x="69436" y="609600"/>
                  </a:lnTo>
                  <a:cubicBezTo>
                    <a:pt x="47116" y="609600"/>
                    <a:pt x="26157" y="598871"/>
                    <a:pt x="13107" y="580764"/>
                  </a:cubicBezTo>
                  <a:cubicBezTo>
                    <a:pt x="56" y="562658"/>
                    <a:pt x="-3495" y="539381"/>
                    <a:pt x="3563" y="518207"/>
                  </a:cubicBezTo>
                  <a:lnTo>
                    <a:pt x="145835" y="91393"/>
                  </a:lnTo>
                  <a:cubicBezTo>
                    <a:pt x="164028" y="36814"/>
                    <a:pt x="215104" y="0"/>
                    <a:pt x="272636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101600" y="-47625"/>
              <a:ext cx="1787894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81134" y="188971"/>
            <a:ext cx="13915866" cy="1098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59"/>
              </a:lnSpc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Diagnosis dan </a:t>
            </a:r>
            <a:r>
              <a:rPr lang="en-US" sz="6600" dirty="0" err="1">
                <a:solidFill>
                  <a:schemeClr val="accent1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Pencegahan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AB4F57B-AF48-4944-DBD4-C68D0AC5E4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69519"/>
              </p:ext>
            </p:extLst>
          </p:nvPr>
        </p:nvGraphicFramePr>
        <p:xfrm>
          <a:off x="1200150" y="1417320"/>
          <a:ext cx="11111690" cy="67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139178" cy="10595610"/>
            <a:chOff x="0" y="0"/>
            <a:chExt cx="1880277" cy="2790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0277" cy="2790613"/>
            </a:xfrm>
            <a:custGeom>
              <a:avLst/>
              <a:gdLst/>
              <a:ahLst/>
              <a:cxnLst/>
              <a:rect l="l" t="t" r="r" b="b"/>
              <a:pathLst>
                <a:path w="1880277" h="2790613">
                  <a:moveTo>
                    <a:pt x="0" y="0"/>
                  </a:moveTo>
                  <a:lnTo>
                    <a:pt x="1880277" y="0"/>
                  </a:lnTo>
                  <a:lnTo>
                    <a:pt x="1880277" y="2790613"/>
                  </a:lnTo>
                  <a:lnTo>
                    <a:pt x="0" y="2790613"/>
                  </a:lnTo>
                  <a:close/>
                </a:path>
              </a:pathLst>
            </a:custGeom>
            <a:solidFill>
              <a:srgbClr val="94DDE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80277" cy="2828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70329">
            <a:off x="1371272" y="1085634"/>
            <a:ext cx="5944802" cy="6266323"/>
            <a:chOff x="0" y="0"/>
            <a:chExt cx="812800" cy="9036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903616"/>
            </a:xfrm>
            <a:custGeom>
              <a:avLst/>
              <a:gdLst/>
              <a:ahLst/>
              <a:cxnLst/>
              <a:rect l="l" t="t" r="r" b="b"/>
              <a:pathLst>
                <a:path w="812800" h="903616">
                  <a:moveTo>
                    <a:pt x="24175" y="0"/>
                  </a:moveTo>
                  <a:lnTo>
                    <a:pt x="788625" y="0"/>
                  </a:lnTo>
                  <a:cubicBezTo>
                    <a:pt x="795036" y="0"/>
                    <a:pt x="801185" y="2547"/>
                    <a:pt x="805719" y="7081"/>
                  </a:cubicBezTo>
                  <a:cubicBezTo>
                    <a:pt x="810253" y="11615"/>
                    <a:pt x="812800" y="17764"/>
                    <a:pt x="812800" y="24175"/>
                  </a:cubicBezTo>
                  <a:lnTo>
                    <a:pt x="812800" y="879440"/>
                  </a:lnTo>
                  <a:cubicBezTo>
                    <a:pt x="812800" y="885852"/>
                    <a:pt x="810253" y="892001"/>
                    <a:pt x="805719" y="896535"/>
                  </a:cubicBezTo>
                  <a:cubicBezTo>
                    <a:pt x="801185" y="901069"/>
                    <a:pt x="795036" y="903616"/>
                    <a:pt x="788625" y="903616"/>
                  </a:cubicBezTo>
                  <a:lnTo>
                    <a:pt x="24175" y="903616"/>
                  </a:lnTo>
                  <a:cubicBezTo>
                    <a:pt x="17764" y="903616"/>
                    <a:pt x="11615" y="901069"/>
                    <a:pt x="7081" y="896535"/>
                  </a:cubicBezTo>
                  <a:cubicBezTo>
                    <a:pt x="2547" y="892001"/>
                    <a:pt x="0" y="885852"/>
                    <a:pt x="0" y="879440"/>
                  </a:cubicBezTo>
                  <a:lnTo>
                    <a:pt x="0" y="24175"/>
                  </a:lnTo>
                  <a:cubicBezTo>
                    <a:pt x="0" y="17764"/>
                    <a:pt x="2547" y="11615"/>
                    <a:pt x="7081" y="7081"/>
                  </a:cubicBezTo>
                  <a:cubicBezTo>
                    <a:pt x="11615" y="2547"/>
                    <a:pt x="17764" y="0"/>
                    <a:pt x="24175" y="0"/>
                  </a:cubicBezTo>
                  <a:close/>
                </a:path>
              </a:pathLst>
            </a:custGeom>
            <a:blipFill>
              <a:blip r:embed="rId2"/>
              <a:stretch>
                <a:fillRect l="-33379" r="-33379"/>
              </a:stretch>
            </a:blipFill>
            <a:ln w="123825" cap="rnd">
              <a:solidFill>
                <a:srgbClr val="975AB6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>
            <a:off x="587017" y="7420079"/>
            <a:ext cx="2366254" cy="2327802"/>
          </a:xfrm>
          <a:custGeom>
            <a:avLst/>
            <a:gdLst/>
            <a:ahLst/>
            <a:cxnLst/>
            <a:rect l="l" t="t" r="r" b="b"/>
            <a:pathLst>
              <a:path w="2366254" h="2327802">
                <a:moveTo>
                  <a:pt x="0" y="0"/>
                </a:moveTo>
                <a:lnTo>
                  <a:pt x="2366254" y="0"/>
                </a:lnTo>
                <a:lnTo>
                  <a:pt x="2366254" y="2327802"/>
                </a:lnTo>
                <a:lnTo>
                  <a:pt x="0" y="23278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963445" y="190500"/>
            <a:ext cx="2871686" cy="2860917"/>
          </a:xfrm>
          <a:custGeom>
            <a:avLst/>
            <a:gdLst/>
            <a:ahLst/>
            <a:cxnLst/>
            <a:rect l="l" t="t" r="r" b="b"/>
            <a:pathLst>
              <a:path w="2871686" h="2860917">
                <a:moveTo>
                  <a:pt x="0" y="0"/>
                </a:moveTo>
                <a:lnTo>
                  <a:pt x="2871687" y="0"/>
                </a:lnTo>
                <a:lnTo>
                  <a:pt x="2871687" y="2860917"/>
                </a:lnTo>
                <a:lnTo>
                  <a:pt x="0" y="28609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908884" y="442360"/>
            <a:ext cx="7417750" cy="767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10"/>
              </a:lnSpc>
              <a:spcBef>
                <a:spcPct val="0"/>
              </a:spcBef>
            </a:pPr>
            <a:r>
              <a:rPr lang="en-US" sz="5910" u="none" strike="noStrike" dirty="0">
                <a:solidFill>
                  <a:srgbClr val="000000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Anamnesis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27CDD26-8688-A7DA-244C-E70461E37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768929"/>
              </p:ext>
            </p:extLst>
          </p:nvPr>
        </p:nvGraphicFramePr>
        <p:xfrm>
          <a:off x="8100329" y="1875973"/>
          <a:ext cx="9988618" cy="796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800100"/>
            <a:ext cx="6553200" cy="6248400"/>
          </a:xfrm>
          <a:custGeom>
            <a:avLst/>
            <a:gdLst/>
            <a:ahLst/>
            <a:cxnLst/>
            <a:rect l="l" t="t" r="r" b="b"/>
            <a:pathLst>
              <a:path w="8493881" h="8308560">
                <a:moveTo>
                  <a:pt x="0" y="0"/>
                </a:moveTo>
                <a:lnTo>
                  <a:pt x="8493881" y="0"/>
                </a:lnTo>
                <a:lnTo>
                  <a:pt x="8493881" y="8308560"/>
                </a:lnTo>
                <a:lnTo>
                  <a:pt x="0" y="8308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34000" y="495300"/>
            <a:ext cx="12141946" cy="1423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1731"/>
              </a:lnSpc>
              <a:spcBef>
                <a:spcPct val="0"/>
              </a:spcBef>
            </a:pPr>
            <a:r>
              <a:rPr lang="en-US" sz="8800" b="1" dirty="0" err="1">
                <a:solidFill>
                  <a:srgbClr val="394157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Pemeriksaan</a:t>
            </a:r>
            <a:r>
              <a:rPr lang="en-US" sz="8800" b="1" dirty="0">
                <a:solidFill>
                  <a:srgbClr val="394157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 </a:t>
            </a:r>
            <a:r>
              <a:rPr lang="en-US" sz="8800" b="1" dirty="0" err="1">
                <a:solidFill>
                  <a:srgbClr val="394157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Fisik</a:t>
            </a:r>
            <a:endParaRPr lang="en-US" sz="8800" b="1" dirty="0">
              <a:solidFill>
                <a:srgbClr val="394157"/>
              </a:solidFill>
              <a:latin typeface="29LT Baseet Ultra-Bold"/>
              <a:ea typeface="29LT Baseet Ultra-Bold"/>
              <a:cs typeface="29LT Baseet Ultra-Bold"/>
              <a:sym typeface="29LT Baseet Ultra-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8A1A66-FD70-559F-4E22-E5BEFB3DFEBA}"/>
              </a:ext>
            </a:extLst>
          </p:cNvPr>
          <p:cNvSpPr txBox="1"/>
          <p:nvPr/>
        </p:nvSpPr>
        <p:spPr>
          <a:xfrm>
            <a:off x="9372600" y="2236768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Pemeriksaan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Fisik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Lokalis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&amp; Bimanual</a:t>
            </a:r>
          </a:p>
          <a:p>
            <a:pPr algn="l"/>
            <a:endParaRPr lang="en-ID" sz="2800" b="0" i="0" u="none" strike="noStrike" dirty="0">
              <a:solidFill>
                <a:srgbClr val="3C4043"/>
              </a:solidFill>
              <a:effectLst/>
              <a:latin typeface="Helvetica Neue" panose="02000503000000020004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Inspeksi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dengan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Spekulum</a:t>
            </a:r>
            <a:endParaRPr lang="en-ID" sz="2800" b="1" i="0" u="none" strike="noStrike" dirty="0">
              <a:solidFill>
                <a:srgbClr val="3C4043"/>
              </a:solidFill>
              <a:effectLst/>
              <a:latin typeface="Helvetica Neue" panose="02000503000000020004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Pemeriksaan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Bimanual</a:t>
            </a:r>
            <a:endParaRPr lang="en-ID" sz="2800" b="0" i="0" u="none" strike="noStrike" dirty="0">
              <a:solidFill>
                <a:srgbClr val="3C4043"/>
              </a:solidFill>
              <a:effectLst/>
              <a:latin typeface="Helvetica Neue" panose="02000503000000020004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Colok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1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Dubur</a:t>
            </a:r>
            <a:r>
              <a:rPr lang="en-ID" sz="2800" b="1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(Rectal Examination)</a:t>
            </a:r>
            <a:endParaRPr lang="en-ID" sz="2800" b="0" i="0" u="none" strike="noStrike" dirty="0">
              <a:solidFill>
                <a:srgbClr val="3C4043"/>
              </a:solidFill>
              <a:effectLst/>
              <a:latin typeface="Helvetica Neue" panose="0200050300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CE5F8-7546-12A4-1DEF-47F4144F7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4483537"/>
            <a:ext cx="8610600" cy="5895463"/>
          </a:xfrm>
          <a:prstGeom prst="rect">
            <a:avLst/>
          </a:prstGeom>
        </p:spPr>
      </p:pic>
      <p:pic>
        <p:nvPicPr>
          <p:cNvPr id="11" name="Picture 2" descr="https://4.bp.blogspot.com/_Al_qRarmepQ/SOeR-7A7ZHI/AAAAAAAAAa0/jBe3ujWdxIc/s200/also+gross+squamous+cell+ca,+cervix.jpg">
            <a:extLst>
              <a:ext uri="{FF2B5EF4-FFF2-40B4-BE49-F238E27FC236}">
                <a16:creationId xmlns:a16="http://schemas.microsoft.com/office/drawing/2014/main" id="{4B026100-51BF-A079-51F9-40BAC379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1" y="5372099"/>
            <a:ext cx="5497742" cy="360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8FF728-3837-8D21-AF81-054181275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1100"/>
            <a:ext cx="4828489" cy="701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F1EC47-BA86-FB81-A755-3F3B789A4957}"/>
              </a:ext>
            </a:extLst>
          </p:cNvPr>
          <p:cNvSpPr txBox="1"/>
          <p:nvPr/>
        </p:nvSpPr>
        <p:spPr>
          <a:xfrm>
            <a:off x="6324600" y="282847"/>
            <a:ext cx="1158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 err="1">
                <a:solidFill>
                  <a:schemeClr val="tx2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Pemeriksaan</a:t>
            </a:r>
            <a:r>
              <a:rPr lang="en-US" sz="6000" dirty="0">
                <a:solidFill>
                  <a:schemeClr val="tx2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6000" dirty="0" err="1">
                <a:solidFill>
                  <a:schemeClr val="tx2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Patologi</a:t>
            </a:r>
            <a:r>
              <a:rPr lang="en-US" sz="6000" dirty="0">
                <a:solidFill>
                  <a:schemeClr val="tx2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6000" dirty="0" err="1">
                <a:solidFill>
                  <a:schemeClr val="tx2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Anatomi</a:t>
            </a:r>
            <a:endParaRPr lang="en-US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C21177-6B18-278D-65B4-6CB1A5D77E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"/>
          <a:stretch/>
        </p:blipFill>
        <p:spPr>
          <a:xfrm>
            <a:off x="5867400" y="1328833"/>
            <a:ext cx="11582400" cy="905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40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88094" y="4922654"/>
            <a:ext cx="9599527" cy="959952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4906" r="-24906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sp>
        <p:nvSpPr>
          <p:cNvPr id="4" name="TextBox 4"/>
          <p:cNvSpPr txBox="1"/>
          <p:nvPr/>
        </p:nvSpPr>
        <p:spPr>
          <a:xfrm>
            <a:off x="244999" y="347644"/>
            <a:ext cx="7415847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59"/>
              </a:lnSpc>
            </a:pPr>
            <a:r>
              <a:rPr lang="en-US" sz="8979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Pencegahan</a:t>
            </a:r>
            <a:r>
              <a:rPr lang="en-US" sz="8979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</a:p>
        </p:txBody>
      </p:sp>
      <p:sp>
        <p:nvSpPr>
          <p:cNvPr id="8" name="Freeform 8"/>
          <p:cNvSpPr/>
          <p:nvPr/>
        </p:nvSpPr>
        <p:spPr>
          <a:xfrm>
            <a:off x="3426667" y="5173450"/>
            <a:ext cx="908495" cy="332736"/>
          </a:xfrm>
          <a:custGeom>
            <a:avLst/>
            <a:gdLst/>
            <a:ahLst/>
            <a:cxnLst/>
            <a:rect l="l" t="t" r="r" b="b"/>
            <a:pathLst>
              <a:path w="908495" h="332736">
                <a:moveTo>
                  <a:pt x="0" y="0"/>
                </a:moveTo>
                <a:lnTo>
                  <a:pt x="908495" y="0"/>
                </a:lnTo>
                <a:lnTo>
                  <a:pt x="908495" y="332736"/>
                </a:lnTo>
                <a:lnTo>
                  <a:pt x="0" y="3327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5230303" y="5147111"/>
            <a:ext cx="3672211" cy="3095096"/>
            <a:chOff x="0" y="0"/>
            <a:chExt cx="901144" cy="7595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347363" y="4815627"/>
            <a:ext cx="1438092" cy="1409330"/>
          </a:xfrm>
          <a:custGeom>
            <a:avLst/>
            <a:gdLst/>
            <a:ahLst/>
            <a:cxnLst/>
            <a:rect l="l" t="t" r="r" b="b"/>
            <a:pathLst>
              <a:path w="1438092" h="1409330">
                <a:moveTo>
                  <a:pt x="0" y="0"/>
                </a:moveTo>
                <a:lnTo>
                  <a:pt x="1438091" y="0"/>
                </a:lnTo>
                <a:lnTo>
                  <a:pt x="1438091" y="1409329"/>
                </a:lnTo>
                <a:lnTo>
                  <a:pt x="0" y="1409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812094" y="6637738"/>
            <a:ext cx="2508628" cy="414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5"/>
              </a:lnSpc>
            </a:pPr>
            <a:r>
              <a:rPr lang="en-ID" sz="28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Vaksinasi</a:t>
            </a:r>
            <a:r>
              <a:rPr lang="en-ID" sz="2800" b="0" i="0" u="none" strike="noStrike" dirty="0">
                <a:solidFill>
                  <a:schemeClr val="bg1"/>
                </a:solidFill>
                <a:effectLst/>
                <a:latin typeface="Inter"/>
              </a:rPr>
              <a:t> HPV</a:t>
            </a:r>
            <a:endParaRPr lang="en-US" sz="2774" b="1" dirty="0">
              <a:solidFill>
                <a:schemeClr val="bg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9344009" y="5147111"/>
            <a:ext cx="3672211" cy="3095096"/>
            <a:chOff x="0" y="0"/>
            <a:chExt cx="901144" cy="75952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461069" y="4815627"/>
            <a:ext cx="1438092" cy="1409330"/>
          </a:xfrm>
          <a:custGeom>
            <a:avLst/>
            <a:gdLst/>
            <a:ahLst/>
            <a:cxnLst/>
            <a:rect l="l" t="t" r="r" b="b"/>
            <a:pathLst>
              <a:path w="1438092" h="1409330">
                <a:moveTo>
                  <a:pt x="0" y="0"/>
                </a:moveTo>
                <a:lnTo>
                  <a:pt x="1438091" y="0"/>
                </a:lnTo>
                <a:lnTo>
                  <a:pt x="1438091" y="1409329"/>
                </a:lnTo>
                <a:lnTo>
                  <a:pt x="0" y="1409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9925801" y="6637738"/>
            <a:ext cx="2508628" cy="1233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5"/>
              </a:lnSpc>
            </a:pPr>
            <a:r>
              <a:rPr lang="en-ID" sz="28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Skrining</a:t>
            </a:r>
            <a:r>
              <a:rPr lang="en-ID" sz="2800" b="0" i="0" u="none" strike="noStrike" dirty="0">
                <a:solidFill>
                  <a:schemeClr val="bg1"/>
                </a:solidFill>
                <a:effectLst/>
                <a:latin typeface="Inter"/>
              </a:rPr>
              <a:t> DNA HPV rutin, </a:t>
            </a:r>
            <a:r>
              <a:rPr lang="en-ID" sz="28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Papsmear</a:t>
            </a:r>
            <a:endParaRPr lang="en-US" sz="2774" b="1" dirty="0">
              <a:solidFill>
                <a:schemeClr val="bg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3457715" y="5147111"/>
            <a:ext cx="3672211" cy="3095096"/>
            <a:chOff x="0" y="0"/>
            <a:chExt cx="901144" cy="75952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4574775" y="4815627"/>
            <a:ext cx="1438092" cy="1409330"/>
          </a:xfrm>
          <a:custGeom>
            <a:avLst/>
            <a:gdLst/>
            <a:ahLst/>
            <a:cxnLst/>
            <a:rect l="l" t="t" r="r" b="b"/>
            <a:pathLst>
              <a:path w="1438092" h="1409330">
                <a:moveTo>
                  <a:pt x="0" y="0"/>
                </a:moveTo>
                <a:lnTo>
                  <a:pt x="1438092" y="0"/>
                </a:lnTo>
                <a:lnTo>
                  <a:pt x="1438092" y="1409329"/>
                </a:lnTo>
                <a:lnTo>
                  <a:pt x="0" y="1409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3841954" y="6675609"/>
            <a:ext cx="2903733" cy="84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5"/>
              </a:lnSpc>
            </a:pPr>
            <a:r>
              <a:rPr lang="en-ID" sz="2800" b="1" i="0" u="none" strike="noStrike" dirty="0" err="1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edukasi</a:t>
            </a:r>
            <a:r>
              <a:rPr lang="en-ID" sz="2800" b="1" i="0" u="none" strike="noStrike" dirty="0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 </a:t>
            </a:r>
            <a:r>
              <a:rPr lang="en-ID" sz="2800" b="1" i="0" u="none" strike="noStrike" dirty="0" err="1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gaya</a:t>
            </a:r>
            <a:r>
              <a:rPr lang="en-ID" sz="2800" b="1" i="0" u="none" strike="noStrike" dirty="0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 </a:t>
            </a:r>
            <a:r>
              <a:rPr lang="en-ID" sz="2800" b="1" i="0" u="none" strike="noStrike" dirty="0" err="1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hidup</a:t>
            </a:r>
            <a:r>
              <a:rPr lang="en-ID" sz="2800" b="1" i="0" u="none" strike="noStrike" dirty="0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 </a:t>
            </a:r>
            <a:r>
              <a:rPr lang="en-ID" sz="2800" b="1" i="0" u="none" strike="noStrike" dirty="0" err="1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sehat</a:t>
            </a:r>
            <a:r>
              <a:rPr lang="en-ID" sz="2800" b="0" i="0" u="none" strike="noStrike" dirty="0">
                <a:solidFill>
                  <a:schemeClr val="bg1"/>
                </a:solidFill>
                <a:effectLst/>
                <a:latin typeface="Jaini" pitchFamily="2" charset="0"/>
                <a:cs typeface="Jaini" pitchFamily="2" charset="0"/>
              </a:rPr>
              <a:t>.</a:t>
            </a:r>
            <a:endParaRPr lang="en-US" sz="2774" b="1" dirty="0">
              <a:solidFill>
                <a:schemeClr val="bg1"/>
              </a:solidFill>
              <a:latin typeface="Jaini" pitchFamily="2" charset="0"/>
              <a:ea typeface="Poppins Bold"/>
              <a:cs typeface="Jaini" pitchFamily="2" charset="0"/>
              <a:sym typeface="Poppins Bold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613EEE-FA5A-FBA3-7BA8-6E7124337F81}"/>
              </a:ext>
            </a:extLst>
          </p:cNvPr>
          <p:cNvSpPr txBox="1"/>
          <p:nvPr/>
        </p:nvSpPr>
        <p:spPr>
          <a:xfrm>
            <a:off x="5105400" y="8652539"/>
            <a:ext cx="37854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400" dirty="0" err="1">
                <a:solidFill>
                  <a:srgbClr val="212121"/>
                </a:solidFill>
                <a:latin typeface="Inter"/>
              </a:rPr>
              <a:t>I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dealnya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sebelum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aktif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secara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seksual</a:t>
            </a:r>
            <a:endParaRPr lang="en-US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59CFFE-F821-FD54-C4F5-FF9F57CB72B2}"/>
              </a:ext>
            </a:extLst>
          </p:cNvPr>
          <p:cNvSpPr txBox="1"/>
          <p:nvPr/>
        </p:nvSpPr>
        <p:spPr>
          <a:xfrm>
            <a:off x="9259156" y="8697908"/>
            <a:ext cx="37854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Disarankan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setiap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5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tahun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sekali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bagi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wanita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usia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 30–49 </a:t>
            </a:r>
            <a:r>
              <a:rPr lang="en-ID" sz="24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tahun</a:t>
            </a:r>
            <a:r>
              <a:rPr lang="en-ID" sz="2400" b="0" i="0" u="none" strike="noStrike" dirty="0">
                <a:solidFill>
                  <a:srgbClr val="212121"/>
                </a:solidFill>
                <a:effectLst/>
                <a:latin typeface="Inter"/>
              </a:rPr>
              <a:t>.</a:t>
            </a:r>
            <a:endParaRPr lang="en-US" sz="24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1E03831-7DDA-D15D-C85C-CC5ED5313E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0114" y="358961"/>
            <a:ext cx="6955869" cy="4250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F497BF-9A27-689F-05EE-BB1FE376E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731" y="2247899"/>
            <a:ext cx="12299269" cy="7994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BAEC0D-3FD1-172D-8959-C4544370D365}"/>
              </a:ext>
            </a:extLst>
          </p:cNvPr>
          <p:cNvSpPr txBox="1"/>
          <p:nvPr/>
        </p:nvSpPr>
        <p:spPr>
          <a:xfrm>
            <a:off x="8600432" y="153178"/>
            <a:ext cx="9144000" cy="117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9159"/>
              </a:lnSpc>
            </a:pPr>
            <a:r>
              <a:rPr lang="en-US" sz="6600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Radiologi</a:t>
            </a:r>
            <a:endParaRPr lang="en-US" sz="6600" b="1" dirty="0">
              <a:solidFill>
                <a:srgbClr val="014A85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2DCCDE60-F8EB-7260-3DCA-2F5CD34A4668}"/>
              </a:ext>
            </a:extLst>
          </p:cNvPr>
          <p:cNvSpPr/>
          <p:nvPr/>
        </p:nvSpPr>
        <p:spPr>
          <a:xfrm>
            <a:off x="152400" y="1943100"/>
            <a:ext cx="5105400" cy="7315200"/>
          </a:xfrm>
          <a:custGeom>
            <a:avLst/>
            <a:gdLst/>
            <a:ahLst/>
            <a:cxnLst/>
            <a:rect l="l" t="t" r="r" b="b"/>
            <a:pathLst>
              <a:path w="2476899" h="3511068">
                <a:moveTo>
                  <a:pt x="0" y="0"/>
                </a:moveTo>
                <a:lnTo>
                  <a:pt x="2476899" y="0"/>
                </a:lnTo>
                <a:lnTo>
                  <a:pt x="2476899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C0C3F8-5B00-E728-8142-A044933D19EE}"/>
              </a:ext>
            </a:extLst>
          </p:cNvPr>
          <p:cNvSpPr txBox="1"/>
          <p:nvPr/>
        </p:nvSpPr>
        <p:spPr>
          <a:xfrm>
            <a:off x="21771" y="9873092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repository.unair.ac.id</a:t>
            </a:r>
            <a:r>
              <a:rPr lang="en-US" dirty="0"/>
              <a:t>/121895/1/fulltext%20-%20STOVIA.pdf</a:t>
            </a:r>
          </a:p>
        </p:txBody>
      </p:sp>
    </p:spTree>
    <p:extLst>
      <p:ext uri="{BB962C8B-B14F-4D97-AF65-F5344CB8AC3E}">
        <p14:creationId xmlns:p14="http://schemas.microsoft.com/office/powerpoint/2010/main" val="320854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394131"/>
            <a:ext cx="5160680" cy="4215878"/>
          </a:xfrm>
          <a:custGeom>
            <a:avLst/>
            <a:gdLst/>
            <a:ahLst/>
            <a:cxnLst/>
            <a:rect l="l" t="t" r="r" b="b"/>
            <a:pathLst>
              <a:path w="5160680" h="4215878">
                <a:moveTo>
                  <a:pt x="0" y="0"/>
                </a:moveTo>
                <a:lnTo>
                  <a:pt x="5160680" y="0"/>
                </a:lnTo>
                <a:lnTo>
                  <a:pt x="5160680" y="4215877"/>
                </a:lnTo>
                <a:lnTo>
                  <a:pt x="0" y="4215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53" r="-32573" b="-65164"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6563660" y="2394131"/>
            <a:ext cx="5160680" cy="4215878"/>
          </a:xfrm>
          <a:custGeom>
            <a:avLst/>
            <a:gdLst/>
            <a:ahLst/>
            <a:cxnLst/>
            <a:rect l="l" t="t" r="r" b="b"/>
            <a:pathLst>
              <a:path w="5160680" h="4215878">
                <a:moveTo>
                  <a:pt x="0" y="0"/>
                </a:moveTo>
                <a:lnTo>
                  <a:pt x="5160680" y="0"/>
                </a:lnTo>
                <a:lnTo>
                  <a:pt x="5160680" y="4215877"/>
                </a:lnTo>
                <a:lnTo>
                  <a:pt x="0" y="4215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53" r="-32573" b="-65164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2098620" y="2394131"/>
            <a:ext cx="5160680" cy="4215878"/>
          </a:xfrm>
          <a:custGeom>
            <a:avLst/>
            <a:gdLst/>
            <a:ahLst/>
            <a:cxnLst/>
            <a:rect l="l" t="t" r="r" b="b"/>
            <a:pathLst>
              <a:path w="5160680" h="4215878">
                <a:moveTo>
                  <a:pt x="0" y="0"/>
                </a:moveTo>
                <a:lnTo>
                  <a:pt x="5160680" y="0"/>
                </a:lnTo>
                <a:lnTo>
                  <a:pt x="5160680" y="4215877"/>
                </a:lnTo>
                <a:lnTo>
                  <a:pt x="0" y="4215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53" r="-32573" b="-65164"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019369" y="4344452"/>
            <a:ext cx="4851409" cy="7014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5379" dirty="0" err="1">
                <a:solidFill>
                  <a:srgbClr val="000000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Papsmear</a:t>
            </a:r>
            <a:endParaRPr lang="en-US" sz="5379" u="none" strike="noStrike" dirty="0">
              <a:solidFill>
                <a:srgbClr val="000000"/>
              </a:solidFill>
              <a:latin typeface="ดองเต่า"/>
              <a:ea typeface="ดองเต่า"/>
              <a:cs typeface="ดองเต่า"/>
              <a:sym typeface="ดองเต่า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749763" y="4344452"/>
            <a:ext cx="4655975" cy="7014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5379" u="none" strike="noStrike" dirty="0">
                <a:solidFill>
                  <a:srgbClr val="000000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IVA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791502" y="4307398"/>
            <a:ext cx="4655975" cy="7014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5379" dirty="0" err="1">
                <a:solidFill>
                  <a:srgbClr val="000000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Tes</a:t>
            </a:r>
            <a:r>
              <a:rPr lang="en-US" sz="5379" dirty="0">
                <a:solidFill>
                  <a:srgbClr val="000000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 DNA HPV</a:t>
            </a:r>
            <a:endParaRPr lang="en-US" sz="5379" u="none" strike="noStrike" dirty="0">
              <a:solidFill>
                <a:srgbClr val="000000"/>
              </a:solidFill>
              <a:latin typeface="ดองเต่า"/>
              <a:ea typeface="ดองเต่า"/>
              <a:cs typeface="ดองเต่า"/>
              <a:sym typeface="ดองเต่า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32792" y="1463492"/>
            <a:ext cx="179832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Deteksi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Dini </a:t>
            </a:r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Lesi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Kanker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</a:t>
            </a:r>
            <a:r>
              <a:rPr lang="en-US" sz="8000" dirty="0" err="1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skrining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  <a:endParaRPr lang="en-US" sz="8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EB6AA18-C396-58CB-C49B-9102424D7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849" y="6216091"/>
            <a:ext cx="4319138" cy="2824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44A495-96B0-648D-BF40-79796F202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1706" y="6216090"/>
            <a:ext cx="4319138" cy="28216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B1AD900-996F-9CAC-6386-D2AB13428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586" y="6141566"/>
            <a:ext cx="4838630" cy="316442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B0F4A2-89DE-40C6-BA5C-FC85CB718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93" y="95285"/>
            <a:ext cx="7059470" cy="5168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FB710F-8E53-655D-8B03-BEA8604011E9}"/>
              </a:ext>
            </a:extLst>
          </p:cNvPr>
          <p:cNvSpPr txBox="1"/>
          <p:nvPr/>
        </p:nvSpPr>
        <p:spPr>
          <a:xfrm>
            <a:off x="6997909" y="492317"/>
            <a:ext cx="10515600" cy="83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6600" dirty="0" err="1">
                <a:solidFill>
                  <a:schemeClr val="tx2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Papsmear</a:t>
            </a:r>
            <a:endParaRPr lang="en-US" sz="6600" u="none" strike="noStrike" dirty="0">
              <a:solidFill>
                <a:schemeClr val="tx2"/>
              </a:solidFill>
              <a:latin typeface="ดองเต่า"/>
              <a:ea typeface="ดองเต่า"/>
              <a:cs typeface="ดองเต่า"/>
              <a:sym typeface="ดองเต่า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C20E4D-473F-41CE-B842-4E15BA6639B7}"/>
              </a:ext>
            </a:extLst>
          </p:cNvPr>
          <p:cNvSpPr txBox="1"/>
          <p:nvPr/>
        </p:nvSpPr>
        <p:spPr>
          <a:xfrm>
            <a:off x="173177" y="6448056"/>
            <a:ext cx="9372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600" i="1" dirty="0">
                <a:effectLst/>
                <a:latin typeface="Arial" panose="020B0604020202020204" pitchFamily="34" charset="0"/>
              </a:rPr>
              <a:t>Pap Smear </a:t>
            </a:r>
            <a:r>
              <a:rPr lang="en-ID" sz="3600" dirty="0" err="1">
                <a:effectLst/>
                <a:latin typeface="ArialMT"/>
              </a:rPr>
              <a:t>atau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i="1" dirty="0" err="1">
                <a:effectLst/>
                <a:latin typeface="Arial" panose="020B0604020202020204" pitchFamily="34" charset="0"/>
              </a:rPr>
              <a:t>Papaniculoau</a:t>
            </a:r>
            <a:r>
              <a:rPr lang="en-ID" sz="3600" i="1" dirty="0">
                <a:effectLst/>
                <a:latin typeface="Arial" panose="020B0604020202020204" pitchFamily="34" charset="0"/>
              </a:rPr>
              <a:t> test </a:t>
            </a:r>
            <a:r>
              <a:rPr lang="en-ID" sz="3600" dirty="0" err="1">
                <a:effectLst/>
                <a:latin typeface="ArialMT"/>
              </a:rPr>
              <a:t>merupakan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pemeriksaan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sel-sel</a:t>
            </a:r>
            <a:r>
              <a:rPr lang="en-ID" sz="3600" dirty="0">
                <a:effectLst/>
                <a:latin typeface="ArialMT"/>
              </a:rPr>
              <a:t> yang </a:t>
            </a:r>
            <a:r>
              <a:rPr lang="en-ID" sz="3600" dirty="0" err="1">
                <a:effectLst/>
                <a:latin typeface="ArialMT"/>
              </a:rPr>
              <a:t>lepas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dari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sistem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reproduksi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wanita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meliputi</a:t>
            </a:r>
            <a:r>
              <a:rPr lang="en-ID" sz="3600" dirty="0">
                <a:effectLst/>
                <a:latin typeface="ArialMT"/>
              </a:rPr>
              <a:t> </a:t>
            </a:r>
            <a:r>
              <a:rPr lang="en-ID" sz="3600" dirty="0" err="1">
                <a:effectLst/>
                <a:latin typeface="ArialMT"/>
              </a:rPr>
              <a:t>sel</a:t>
            </a:r>
            <a:r>
              <a:rPr lang="en-ID" sz="3600" dirty="0">
                <a:effectLst/>
                <a:latin typeface="ArialMT"/>
              </a:rPr>
              <a:t> vagina, </a:t>
            </a:r>
            <a:r>
              <a:rPr lang="en-ID" sz="3600" dirty="0" err="1">
                <a:effectLst/>
                <a:latin typeface="ArialMT"/>
              </a:rPr>
              <a:t>serviks</a:t>
            </a:r>
            <a:r>
              <a:rPr lang="en-ID" sz="3600" dirty="0">
                <a:effectLst/>
                <a:latin typeface="ArialMT"/>
              </a:rPr>
              <a:t>, </a:t>
            </a:r>
            <a:r>
              <a:rPr lang="en-ID" sz="3600" dirty="0" err="1">
                <a:effectLst/>
                <a:latin typeface="ArialMT"/>
              </a:rPr>
              <a:t>endoserviks</a:t>
            </a:r>
            <a:r>
              <a:rPr lang="en-ID" sz="3600" dirty="0">
                <a:effectLst/>
                <a:latin typeface="ArialMT"/>
              </a:rPr>
              <a:t>, dan endometrium </a:t>
            </a:r>
            <a:endParaRPr lang="en-ID" sz="3600" dirty="0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5FD5E75D-7805-4708-2FA2-15BEC095D50D}"/>
              </a:ext>
            </a:extLst>
          </p:cNvPr>
          <p:cNvGrpSpPr/>
          <p:nvPr/>
        </p:nvGrpSpPr>
        <p:grpSpPr>
          <a:xfrm>
            <a:off x="9417480" y="1598161"/>
            <a:ext cx="5486400" cy="780683"/>
            <a:chOff x="0" y="0"/>
            <a:chExt cx="1082913" cy="219987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9410E0E-1704-E709-224C-D154AE930691}"/>
                </a:ext>
              </a:extLst>
            </p:cNvPr>
            <p:cNvSpPr/>
            <p:nvPr/>
          </p:nvSpPr>
          <p:spPr>
            <a:xfrm>
              <a:off x="0" y="0"/>
              <a:ext cx="1082913" cy="219987"/>
            </a:xfrm>
            <a:custGeom>
              <a:avLst/>
              <a:gdLst/>
              <a:ahLst/>
              <a:cxnLst/>
              <a:rect l="l" t="t" r="r" b="b"/>
              <a:pathLst>
                <a:path w="1082913" h="219987">
                  <a:moveTo>
                    <a:pt x="102742" y="0"/>
                  </a:moveTo>
                  <a:lnTo>
                    <a:pt x="980171" y="0"/>
                  </a:lnTo>
                  <a:cubicBezTo>
                    <a:pt x="1007419" y="0"/>
                    <a:pt x="1033552" y="10825"/>
                    <a:pt x="1052820" y="30092"/>
                  </a:cubicBezTo>
                  <a:cubicBezTo>
                    <a:pt x="1072088" y="49360"/>
                    <a:pt x="1082913" y="75493"/>
                    <a:pt x="1082913" y="102742"/>
                  </a:cubicBezTo>
                  <a:lnTo>
                    <a:pt x="1082913" y="117245"/>
                  </a:lnTo>
                  <a:cubicBezTo>
                    <a:pt x="1082913" y="173988"/>
                    <a:pt x="1036913" y="219987"/>
                    <a:pt x="980171" y="219987"/>
                  </a:cubicBezTo>
                  <a:lnTo>
                    <a:pt x="102742" y="219987"/>
                  </a:lnTo>
                  <a:cubicBezTo>
                    <a:pt x="45999" y="219987"/>
                    <a:pt x="0" y="173988"/>
                    <a:pt x="0" y="117245"/>
                  </a:cubicBezTo>
                  <a:lnTo>
                    <a:pt x="0" y="102742"/>
                  </a:lnTo>
                  <a:cubicBezTo>
                    <a:pt x="0" y="45999"/>
                    <a:pt x="45999" y="0"/>
                    <a:pt x="102742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8" name="TextBox 11">
              <a:extLst>
                <a:ext uri="{FF2B5EF4-FFF2-40B4-BE49-F238E27FC236}">
                  <a16:creationId xmlns:a16="http://schemas.microsoft.com/office/drawing/2014/main" id="{7C0D8E46-7EEA-48F1-795E-21E57C10355E}"/>
                </a:ext>
              </a:extLst>
            </p:cNvPr>
            <p:cNvSpPr txBox="1"/>
            <p:nvPr/>
          </p:nvSpPr>
          <p:spPr>
            <a:xfrm>
              <a:off x="0" y="-47625"/>
              <a:ext cx="1082913" cy="26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E81FAF-0A2B-F48C-9E3F-E98F834BD266}"/>
              </a:ext>
            </a:extLst>
          </p:cNvPr>
          <p:cNvSpPr txBox="1"/>
          <p:nvPr/>
        </p:nvSpPr>
        <p:spPr>
          <a:xfrm>
            <a:off x="9536103" y="1646775"/>
            <a:ext cx="508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chemeClr val="bg1"/>
                </a:solidFill>
                <a:latin typeface="ArialMT"/>
              </a:rPr>
              <a:t>D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iagnosa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kelainan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pra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kanker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D32B696-1D8D-5D7D-35C4-1F3A69D142EC}"/>
              </a:ext>
            </a:extLst>
          </p:cNvPr>
          <p:cNvSpPr/>
          <p:nvPr/>
        </p:nvSpPr>
        <p:spPr>
          <a:xfrm>
            <a:off x="9048138" y="3796893"/>
            <a:ext cx="8096031" cy="780683"/>
          </a:xfrm>
          <a:custGeom>
            <a:avLst/>
            <a:gdLst/>
            <a:ahLst/>
            <a:cxnLst/>
            <a:rect l="l" t="t" r="r" b="b"/>
            <a:pathLst>
              <a:path w="1082913" h="219987">
                <a:moveTo>
                  <a:pt x="102742" y="0"/>
                </a:moveTo>
                <a:lnTo>
                  <a:pt x="980171" y="0"/>
                </a:lnTo>
                <a:cubicBezTo>
                  <a:pt x="1007419" y="0"/>
                  <a:pt x="1033552" y="10825"/>
                  <a:pt x="1052820" y="30092"/>
                </a:cubicBezTo>
                <a:cubicBezTo>
                  <a:pt x="1072088" y="49360"/>
                  <a:pt x="1082913" y="75493"/>
                  <a:pt x="1082913" y="102742"/>
                </a:cubicBezTo>
                <a:lnTo>
                  <a:pt x="1082913" y="117245"/>
                </a:lnTo>
                <a:cubicBezTo>
                  <a:pt x="1082913" y="173988"/>
                  <a:pt x="1036913" y="219987"/>
                  <a:pt x="980171" y="219987"/>
                </a:cubicBezTo>
                <a:lnTo>
                  <a:pt x="102742" y="219987"/>
                </a:lnTo>
                <a:cubicBezTo>
                  <a:pt x="45999" y="219987"/>
                  <a:pt x="0" y="173988"/>
                  <a:pt x="0" y="117245"/>
                </a:cubicBezTo>
                <a:lnTo>
                  <a:pt x="0" y="102742"/>
                </a:lnTo>
                <a:cubicBezTo>
                  <a:pt x="0" y="45999"/>
                  <a:pt x="45999" y="0"/>
                  <a:pt x="102742" y="0"/>
                </a:cubicBezTo>
                <a:close/>
              </a:path>
            </a:pathLst>
          </a:custGeom>
          <a:solidFill>
            <a:srgbClr val="014A85"/>
          </a:solidFill>
        </p:spPr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275543E3-3473-3AF1-9150-9721D667E824}"/>
              </a:ext>
            </a:extLst>
          </p:cNvPr>
          <p:cNvSpPr/>
          <p:nvPr/>
        </p:nvSpPr>
        <p:spPr>
          <a:xfrm>
            <a:off x="9035697" y="2613022"/>
            <a:ext cx="8096029" cy="949693"/>
          </a:xfrm>
          <a:custGeom>
            <a:avLst/>
            <a:gdLst/>
            <a:ahLst/>
            <a:cxnLst/>
            <a:rect l="l" t="t" r="r" b="b"/>
            <a:pathLst>
              <a:path w="1082913" h="219987">
                <a:moveTo>
                  <a:pt x="102742" y="0"/>
                </a:moveTo>
                <a:lnTo>
                  <a:pt x="980171" y="0"/>
                </a:lnTo>
                <a:cubicBezTo>
                  <a:pt x="1007419" y="0"/>
                  <a:pt x="1033552" y="10825"/>
                  <a:pt x="1052820" y="30092"/>
                </a:cubicBezTo>
                <a:cubicBezTo>
                  <a:pt x="1072088" y="49360"/>
                  <a:pt x="1082913" y="75493"/>
                  <a:pt x="1082913" y="102742"/>
                </a:cubicBezTo>
                <a:lnTo>
                  <a:pt x="1082913" y="117245"/>
                </a:lnTo>
                <a:cubicBezTo>
                  <a:pt x="1082913" y="173988"/>
                  <a:pt x="1036913" y="219987"/>
                  <a:pt x="980171" y="219987"/>
                </a:cubicBezTo>
                <a:lnTo>
                  <a:pt x="102742" y="219987"/>
                </a:lnTo>
                <a:cubicBezTo>
                  <a:pt x="45999" y="219987"/>
                  <a:pt x="0" y="173988"/>
                  <a:pt x="0" y="117245"/>
                </a:cubicBezTo>
                <a:lnTo>
                  <a:pt x="0" y="102742"/>
                </a:lnTo>
                <a:cubicBezTo>
                  <a:pt x="0" y="45999"/>
                  <a:pt x="45999" y="0"/>
                  <a:pt x="102742" y="0"/>
                </a:cubicBezTo>
                <a:close/>
              </a:path>
            </a:pathLst>
          </a:custGeom>
          <a:solidFill>
            <a:srgbClr val="014A85"/>
          </a:solidFill>
        </p:spPr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08FA69-3241-8B04-EF61-2616F8EC92C7}"/>
              </a:ext>
            </a:extLst>
          </p:cNvPr>
          <p:cNvSpPr txBox="1"/>
          <p:nvPr/>
        </p:nvSpPr>
        <p:spPr>
          <a:xfrm>
            <a:off x="9252304" y="2700106"/>
            <a:ext cx="8096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chemeClr val="bg1"/>
                </a:solidFill>
                <a:latin typeface="ArialMT"/>
              </a:rPr>
              <a:t>D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iagnosa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keganasan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di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porsio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serviks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uteri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12ECA9-0777-66ED-74B4-55363280A9BB}"/>
              </a:ext>
            </a:extLst>
          </p:cNvPr>
          <p:cNvSpPr txBox="1"/>
          <p:nvPr/>
        </p:nvSpPr>
        <p:spPr>
          <a:xfrm>
            <a:off x="9230533" y="3919352"/>
            <a:ext cx="868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chemeClr val="bg1"/>
                </a:solidFill>
                <a:latin typeface="ArialMT"/>
              </a:rPr>
              <a:t>A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danya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proses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keradangan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penyebabnya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D6FF7982-B6D8-C986-3681-63AA7DC181A3}"/>
              </a:ext>
            </a:extLst>
          </p:cNvPr>
          <p:cNvGrpSpPr/>
          <p:nvPr/>
        </p:nvGrpSpPr>
        <p:grpSpPr>
          <a:xfrm>
            <a:off x="9545777" y="4746586"/>
            <a:ext cx="5486400" cy="780683"/>
            <a:chOff x="0" y="0"/>
            <a:chExt cx="1082913" cy="219987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633B58D-89C0-35FF-B9D8-72A8BFC20D9D}"/>
                </a:ext>
              </a:extLst>
            </p:cNvPr>
            <p:cNvSpPr/>
            <p:nvPr/>
          </p:nvSpPr>
          <p:spPr>
            <a:xfrm>
              <a:off x="0" y="0"/>
              <a:ext cx="1082913" cy="219987"/>
            </a:xfrm>
            <a:custGeom>
              <a:avLst/>
              <a:gdLst/>
              <a:ahLst/>
              <a:cxnLst/>
              <a:rect l="l" t="t" r="r" b="b"/>
              <a:pathLst>
                <a:path w="1082913" h="219987">
                  <a:moveTo>
                    <a:pt x="102742" y="0"/>
                  </a:moveTo>
                  <a:lnTo>
                    <a:pt x="980171" y="0"/>
                  </a:lnTo>
                  <a:cubicBezTo>
                    <a:pt x="1007419" y="0"/>
                    <a:pt x="1033552" y="10825"/>
                    <a:pt x="1052820" y="30092"/>
                  </a:cubicBezTo>
                  <a:cubicBezTo>
                    <a:pt x="1072088" y="49360"/>
                    <a:pt x="1082913" y="75493"/>
                    <a:pt x="1082913" y="102742"/>
                  </a:cubicBezTo>
                  <a:lnTo>
                    <a:pt x="1082913" y="117245"/>
                  </a:lnTo>
                  <a:cubicBezTo>
                    <a:pt x="1082913" y="173988"/>
                    <a:pt x="1036913" y="219987"/>
                    <a:pt x="980171" y="219987"/>
                  </a:cubicBezTo>
                  <a:lnTo>
                    <a:pt x="102742" y="219987"/>
                  </a:lnTo>
                  <a:cubicBezTo>
                    <a:pt x="45999" y="219987"/>
                    <a:pt x="0" y="173988"/>
                    <a:pt x="0" y="117245"/>
                  </a:cubicBezTo>
                  <a:lnTo>
                    <a:pt x="0" y="102742"/>
                  </a:lnTo>
                  <a:cubicBezTo>
                    <a:pt x="0" y="45999"/>
                    <a:pt x="45999" y="0"/>
                    <a:pt x="102742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21" name="TextBox 11">
              <a:extLst>
                <a:ext uri="{FF2B5EF4-FFF2-40B4-BE49-F238E27FC236}">
                  <a16:creationId xmlns:a16="http://schemas.microsoft.com/office/drawing/2014/main" id="{3129B2EA-24C4-A104-1F59-2ABB145AE70B}"/>
                </a:ext>
              </a:extLst>
            </p:cNvPr>
            <p:cNvSpPr txBox="1"/>
            <p:nvPr/>
          </p:nvSpPr>
          <p:spPr>
            <a:xfrm>
              <a:off x="0" y="-47625"/>
              <a:ext cx="1082913" cy="26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8A98DA1-046D-F5E5-094C-2C40153D3A1A}"/>
              </a:ext>
            </a:extLst>
          </p:cNvPr>
          <p:cNvSpPr txBox="1"/>
          <p:nvPr/>
        </p:nvSpPr>
        <p:spPr>
          <a:xfrm>
            <a:off x="10046003" y="4800036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chemeClr val="bg1"/>
                </a:solidFill>
                <a:latin typeface="ArialMT"/>
              </a:rPr>
              <a:t>E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valuasi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  <a:r>
              <a:rPr lang="en-ID" sz="2800" dirty="0" err="1">
                <a:solidFill>
                  <a:schemeClr val="bg1"/>
                </a:solidFill>
                <a:effectLst/>
                <a:latin typeface="ArialMT"/>
              </a:rPr>
              <a:t>sitohormonal</a:t>
            </a:r>
            <a:r>
              <a:rPr lang="en-ID" sz="2800" dirty="0">
                <a:solidFill>
                  <a:schemeClr val="bg1"/>
                </a:solidFill>
                <a:effectLst/>
                <a:latin typeface="ArialM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631694-4CD2-6717-0B04-69E5E39478F1}"/>
              </a:ext>
            </a:extLst>
          </p:cNvPr>
          <p:cNvSpPr txBox="1"/>
          <p:nvPr/>
        </p:nvSpPr>
        <p:spPr>
          <a:xfrm>
            <a:off x="0" y="9971399"/>
            <a:ext cx="637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Modul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Patologi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Universitas </a:t>
            </a:r>
            <a:r>
              <a:rPr lang="en-US" dirty="0" err="1"/>
              <a:t>Brawijaya</a:t>
            </a:r>
            <a:r>
              <a:rPr lang="en-US" dirty="0"/>
              <a:t> , 2021</a:t>
            </a:r>
          </a:p>
        </p:txBody>
      </p:sp>
      <p:pic>
        <p:nvPicPr>
          <p:cNvPr id="24" name="Picture 2" descr="https://onco.com/blog/wp-content/uploads/2020/01/shutterstock_481151554-1-1-768x512.jpg">
            <a:extLst>
              <a:ext uri="{FF2B5EF4-FFF2-40B4-BE49-F238E27FC236}">
                <a16:creationId xmlns:a16="http://schemas.microsoft.com/office/drawing/2014/main" id="{BEE28A27-D3EA-BC1A-1AA5-2A0F222DE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321" y="5662273"/>
            <a:ext cx="4316100" cy="287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BFAC3D1-166F-548D-EAA6-C76485D3C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4145" y="7186190"/>
            <a:ext cx="3989663" cy="30052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AF9743-2FC6-2C5C-3DCC-A2FC11F22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8080" y="5706534"/>
            <a:ext cx="4740841" cy="313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61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A1A78B-7EE0-5240-E02E-EF20DCB2A44C}"/>
              </a:ext>
            </a:extLst>
          </p:cNvPr>
          <p:cNvSpPr txBox="1"/>
          <p:nvPr/>
        </p:nvSpPr>
        <p:spPr>
          <a:xfrm>
            <a:off x="9829800" y="2857500"/>
            <a:ext cx="601980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Pemeriksaan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ini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dilakukan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dengan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melihat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langsung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leher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rahim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yang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telah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dioles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dengan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larutan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asam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40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asetat</a:t>
            </a:r>
            <a:r>
              <a:rPr lang="en-ID" sz="40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3-5%.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BC778-992C-7958-7941-FE8C4504539A}"/>
              </a:ext>
            </a:extLst>
          </p:cNvPr>
          <p:cNvSpPr txBox="1"/>
          <p:nvPr/>
        </p:nvSpPr>
        <p:spPr>
          <a:xfrm>
            <a:off x="4474073" y="641509"/>
            <a:ext cx="1021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6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Inspeksi</a:t>
            </a:r>
            <a:r>
              <a:rPr lang="en-ID" sz="36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 Visual </a:t>
            </a:r>
            <a:r>
              <a:rPr lang="en-ID" sz="36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dengan</a:t>
            </a:r>
            <a:r>
              <a:rPr lang="en-ID" sz="36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 </a:t>
            </a:r>
            <a:r>
              <a:rPr lang="en-ID" sz="36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Asam</a:t>
            </a:r>
            <a:r>
              <a:rPr lang="en-ID" sz="36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 </a:t>
            </a:r>
            <a:r>
              <a:rPr lang="en-ID" sz="36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Asetat</a:t>
            </a:r>
            <a:r>
              <a:rPr lang="en-ID" sz="36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Poppins" pitchFamily="2" charset="77"/>
              </a:rPr>
              <a:t> (IVA)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6C5E67-87F5-E71E-F2BE-640C14F0F070}"/>
                  </a:ext>
                </a:extLst>
              </p:cNvPr>
              <p:cNvSpPr txBox="1"/>
              <p:nvPr/>
            </p:nvSpPr>
            <p:spPr>
              <a:xfrm>
                <a:off x="9699949" y="7353300"/>
                <a:ext cx="6610740" cy="64633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ID" sz="3600" b="0" i="0" u="none" strike="noStrike" dirty="0" err="1">
                    <a:solidFill>
                      <a:srgbClr val="333333"/>
                    </a:solidFill>
                    <a:effectLst/>
                    <a:latin typeface="Poppins" pitchFamily="2" charset="77"/>
                  </a:rPr>
                  <a:t>sensitivitas</a:t>
                </a:r>
                <a:r>
                  <a:rPr lang="en-ID" sz="3600" b="0" i="0" u="none" strike="noStrike" dirty="0">
                    <a:solidFill>
                      <a:srgbClr val="333333"/>
                    </a:solidFill>
                    <a:effectLst/>
                    <a:latin typeface="Poppins" pitchFamily="2" charset="77"/>
                  </a:rPr>
                  <a:t> dan </a:t>
                </a:r>
                <a:r>
                  <a:rPr lang="en-ID" sz="3600" b="0" i="0" u="none" strike="noStrike" dirty="0" err="1">
                    <a:solidFill>
                      <a:srgbClr val="333333"/>
                    </a:solidFill>
                    <a:effectLst/>
                    <a:latin typeface="Poppins" pitchFamily="2" charset="77"/>
                  </a:rPr>
                  <a:t>spesifitas</a:t>
                </a:r>
                <a:r>
                  <a:rPr lang="en-ID" sz="3600" b="0" i="0" u="none" strike="noStrike" dirty="0">
                    <a:solidFill>
                      <a:srgbClr val="333333"/>
                    </a:solidFill>
                    <a:effectLst/>
                    <a:latin typeface="Poppins" pitchFamily="2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ID" sz="3600" b="0" i="1" u="none" strike="noStrike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6C5E67-87F5-E71E-F2BE-640C14F0F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949" y="7353300"/>
                <a:ext cx="6610740" cy="646331"/>
              </a:xfrm>
              <a:prstGeom prst="rect">
                <a:avLst/>
              </a:prstGeom>
              <a:blipFill>
                <a:blip r:embed="rId2"/>
                <a:stretch>
                  <a:fillRect l="-2682" t="-11538" b="-36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981F478-6A6C-BDC4-9614-3A64C9137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95500"/>
            <a:ext cx="7847135" cy="6477000"/>
          </a:xfrm>
          <a:prstGeom prst="rect">
            <a:avLst/>
          </a:prstGeom>
        </p:spPr>
      </p:pic>
      <p:sp>
        <p:nvSpPr>
          <p:cNvPr id="9" name="Freeform 12">
            <a:extLst>
              <a:ext uri="{FF2B5EF4-FFF2-40B4-BE49-F238E27FC236}">
                <a16:creationId xmlns:a16="http://schemas.microsoft.com/office/drawing/2014/main" id="{2BCC7431-4BB2-4E9A-D3C4-4869CAE4BA63}"/>
              </a:ext>
            </a:extLst>
          </p:cNvPr>
          <p:cNvSpPr/>
          <p:nvPr/>
        </p:nvSpPr>
        <p:spPr>
          <a:xfrm>
            <a:off x="569087" y="1287726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9"/>
                </a:lnTo>
                <a:lnTo>
                  <a:pt x="0" y="13101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9E482CEE-7C0B-3848-6F18-B1007475F00E}"/>
              </a:ext>
            </a:extLst>
          </p:cNvPr>
          <p:cNvSpPr/>
          <p:nvPr/>
        </p:nvSpPr>
        <p:spPr>
          <a:xfrm>
            <a:off x="12839700" y="8572500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9"/>
                </a:lnTo>
                <a:lnTo>
                  <a:pt x="0" y="13101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4B78751F-6A4F-13AC-67D4-DA2F827768BE}"/>
              </a:ext>
            </a:extLst>
          </p:cNvPr>
          <p:cNvSpPr/>
          <p:nvPr/>
        </p:nvSpPr>
        <p:spPr>
          <a:xfrm>
            <a:off x="16493904" y="1287840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9"/>
                </a:lnTo>
                <a:lnTo>
                  <a:pt x="0" y="13101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32991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489739" y="1783112"/>
            <a:ext cx="11573961" cy="1157396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sp>
        <p:nvSpPr>
          <p:cNvPr id="4" name="Freeform 4"/>
          <p:cNvSpPr/>
          <p:nvPr/>
        </p:nvSpPr>
        <p:spPr>
          <a:xfrm>
            <a:off x="12478688" y="7602356"/>
            <a:ext cx="6163611" cy="7752970"/>
          </a:xfrm>
          <a:custGeom>
            <a:avLst/>
            <a:gdLst/>
            <a:ahLst/>
            <a:cxnLst/>
            <a:rect l="l" t="t" r="r" b="b"/>
            <a:pathLst>
              <a:path w="6163611" h="7752970">
                <a:moveTo>
                  <a:pt x="0" y="0"/>
                </a:moveTo>
                <a:lnTo>
                  <a:pt x="6163611" y="0"/>
                </a:lnTo>
                <a:lnTo>
                  <a:pt x="6163611" y="7752970"/>
                </a:lnTo>
                <a:lnTo>
                  <a:pt x="0" y="77529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43808" y="6460286"/>
            <a:ext cx="3506303" cy="1463881"/>
          </a:xfrm>
          <a:custGeom>
            <a:avLst/>
            <a:gdLst/>
            <a:ahLst/>
            <a:cxnLst/>
            <a:rect l="l" t="t" r="r" b="b"/>
            <a:pathLst>
              <a:path w="3506303" h="1463881">
                <a:moveTo>
                  <a:pt x="0" y="0"/>
                </a:moveTo>
                <a:lnTo>
                  <a:pt x="3506302" y="0"/>
                </a:lnTo>
                <a:lnTo>
                  <a:pt x="3506302" y="1463881"/>
                </a:lnTo>
                <a:lnTo>
                  <a:pt x="0" y="14638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383506" y="1180895"/>
            <a:ext cx="1332750" cy="1341247"/>
          </a:xfrm>
          <a:custGeom>
            <a:avLst/>
            <a:gdLst/>
            <a:ahLst/>
            <a:cxnLst/>
            <a:rect l="l" t="t" r="r" b="b"/>
            <a:pathLst>
              <a:path w="1332750" h="1341247">
                <a:moveTo>
                  <a:pt x="0" y="0"/>
                </a:moveTo>
                <a:lnTo>
                  <a:pt x="1332750" y="0"/>
                </a:lnTo>
                <a:lnTo>
                  <a:pt x="1332750" y="1341247"/>
                </a:lnTo>
                <a:lnTo>
                  <a:pt x="0" y="1341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968860" y="5342775"/>
            <a:ext cx="580879" cy="584582"/>
          </a:xfrm>
          <a:custGeom>
            <a:avLst/>
            <a:gdLst/>
            <a:ahLst/>
            <a:cxnLst/>
            <a:rect l="l" t="t" r="r" b="b"/>
            <a:pathLst>
              <a:path w="580879" h="584582">
                <a:moveTo>
                  <a:pt x="0" y="0"/>
                </a:moveTo>
                <a:lnTo>
                  <a:pt x="580880" y="0"/>
                </a:lnTo>
                <a:lnTo>
                  <a:pt x="580880" y="584583"/>
                </a:lnTo>
                <a:lnTo>
                  <a:pt x="0" y="5845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732421" y="2679673"/>
            <a:ext cx="12649200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277"/>
              </a:lnSpc>
            </a:pPr>
            <a:r>
              <a:rPr lang="en-US" sz="13057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Kanker</a:t>
            </a:r>
            <a:r>
              <a:rPr lang="en-US" sz="13057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3057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Serviks</a:t>
            </a:r>
            <a:endParaRPr lang="en-US" sz="13057" b="1" dirty="0">
              <a:solidFill>
                <a:srgbClr val="014A85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816545" y="7668205"/>
            <a:ext cx="2835184" cy="49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9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Presented by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816545" y="8161372"/>
            <a:ext cx="3702944" cy="502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21"/>
              </a:lnSpc>
            </a:pPr>
            <a:r>
              <a:rPr lang="en-US" sz="28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</a:t>
            </a:r>
            <a:r>
              <a:rPr lang="en-US" sz="2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Rita </a:t>
            </a:r>
            <a:r>
              <a:rPr lang="en-US" sz="28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Ervina</a:t>
            </a:r>
            <a:r>
              <a:rPr lang="en-US" sz="2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Sp.PA</a:t>
            </a:r>
            <a:endParaRPr lang="en-US" sz="28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8">
            <a:extLst>
              <a:ext uri="{FF2B5EF4-FFF2-40B4-BE49-F238E27FC236}">
                <a16:creationId xmlns:a16="http://schemas.microsoft.com/office/drawing/2014/main" id="{132E4E4E-AC38-2EDC-00A7-53A218B28DF8}"/>
              </a:ext>
            </a:extLst>
          </p:cNvPr>
          <p:cNvSpPr txBox="1"/>
          <p:nvPr/>
        </p:nvSpPr>
        <p:spPr>
          <a:xfrm>
            <a:off x="-304800" y="800100"/>
            <a:ext cx="6781800" cy="742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379"/>
              </a:lnSpc>
              <a:spcBef>
                <a:spcPct val="0"/>
              </a:spcBef>
            </a:pPr>
            <a:r>
              <a:rPr lang="en-US" sz="6600" dirty="0" err="1">
                <a:solidFill>
                  <a:schemeClr val="tx2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Tes</a:t>
            </a:r>
            <a:r>
              <a:rPr lang="en-US" sz="6600" dirty="0">
                <a:solidFill>
                  <a:schemeClr val="tx2"/>
                </a:solidFill>
                <a:latin typeface="ดองเต่า"/>
                <a:ea typeface="ดองเต่า"/>
                <a:cs typeface="ดองเต่า"/>
                <a:sym typeface="ดองเต่า"/>
              </a:rPr>
              <a:t> DNA HPV</a:t>
            </a:r>
            <a:endParaRPr lang="en-US" sz="6600" u="none" strike="noStrike" dirty="0">
              <a:solidFill>
                <a:schemeClr val="tx2"/>
              </a:solidFill>
              <a:latin typeface="ดองเต่า"/>
              <a:ea typeface="ดองเต่า"/>
              <a:cs typeface="ดองเต่า"/>
              <a:sym typeface="ดองเต่า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4695-12B1-EA14-1A32-9B1245869311}"/>
              </a:ext>
            </a:extLst>
          </p:cNvPr>
          <p:cNvSpPr txBox="1"/>
          <p:nvPr/>
        </p:nvSpPr>
        <p:spPr>
          <a:xfrm>
            <a:off x="4572000" y="1886486"/>
            <a:ext cx="1028700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Pemeriksaan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molekuler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yang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secara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langsung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bertujuan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untuk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mengetahui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ada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tidaknya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virus HPV pada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sel-sel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yang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diambil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dari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leher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 </a:t>
            </a:r>
            <a:r>
              <a:rPr lang="en-ID" sz="3200" b="0" i="0" u="none" strike="noStrike" dirty="0" err="1">
                <a:solidFill>
                  <a:srgbClr val="333333"/>
                </a:solidFill>
                <a:effectLst/>
                <a:latin typeface="Poppins" pitchFamily="2" charset="77"/>
              </a:rPr>
              <a:t>rahim</a:t>
            </a:r>
            <a:r>
              <a:rPr lang="en-ID" sz="32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.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80A72B-856A-4BE3-E80D-1209001C0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22" y="4076700"/>
            <a:ext cx="12007678" cy="621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06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1"/>
          <p:cNvSpPr/>
          <p:nvPr/>
        </p:nvSpPr>
        <p:spPr>
          <a:xfrm>
            <a:off x="4441600" y="6673250"/>
            <a:ext cx="1266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2" name="Google Shape;572;p41"/>
          <p:cNvSpPr/>
          <p:nvPr/>
        </p:nvSpPr>
        <p:spPr>
          <a:xfrm>
            <a:off x="7537850" y="4208850"/>
            <a:ext cx="1266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3" name="Google Shape;573;p41"/>
          <p:cNvSpPr/>
          <p:nvPr/>
        </p:nvSpPr>
        <p:spPr>
          <a:xfrm>
            <a:off x="10626176" y="6673250"/>
            <a:ext cx="1266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4" name="Google Shape;574;p41"/>
          <p:cNvSpPr/>
          <p:nvPr/>
        </p:nvSpPr>
        <p:spPr>
          <a:xfrm>
            <a:off x="13714950" y="4208850"/>
            <a:ext cx="126600" cy="7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5" name="Google Shape;575;p41"/>
          <p:cNvSpPr txBox="1">
            <a:spLocks noGrp="1"/>
          </p:cNvSpPr>
          <p:nvPr>
            <p:ph type="title"/>
          </p:nvPr>
        </p:nvSpPr>
        <p:spPr>
          <a:xfrm>
            <a:off x="4258250" y="726550"/>
            <a:ext cx="9771600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/>
          <a:p>
            <a:r>
              <a:rPr lang="en-US" sz="560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Target   WHO 2030 </a:t>
            </a:r>
            <a:endParaRPr sz="560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576" name="Google Shape;576;p41"/>
          <p:cNvSpPr txBox="1"/>
          <p:nvPr/>
        </p:nvSpPr>
        <p:spPr>
          <a:xfrm>
            <a:off x="2562624" y="7532972"/>
            <a:ext cx="4258576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400" b="1" kern="0" dirty="0">
                <a:solidFill>
                  <a:srgbClr val="28897B"/>
                </a:solidFill>
                <a:latin typeface="Josefin Sans"/>
                <a:ea typeface="Josefin Sans"/>
                <a:cs typeface="Josefin Sans"/>
                <a:sym typeface="Josefin Sans"/>
              </a:rPr>
              <a:t>90%</a:t>
            </a:r>
            <a:endParaRPr sz="5400" b="1" kern="0" dirty="0">
              <a:solidFill>
                <a:srgbClr val="28897B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77" name="Google Shape;577;p41"/>
          <p:cNvSpPr txBox="1"/>
          <p:nvPr/>
        </p:nvSpPr>
        <p:spPr>
          <a:xfrm>
            <a:off x="2315200" y="8335850"/>
            <a:ext cx="45060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Gadis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usia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15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tahun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telah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mendapatkan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vaksin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HPV</a:t>
            </a:r>
            <a:endParaRPr sz="2800" kern="0" dirty="0">
              <a:solidFill>
                <a:schemeClr val="accent3">
                  <a:lumMod val="1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8" name="Google Shape;578;p41"/>
          <p:cNvSpPr txBox="1"/>
          <p:nvPr/>
        </p:nvSpPr>
        <p:spPr>
          <a:xfrm>
            <a:off x="5910726" y="2308000"/>
            <a:ext cx="33816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400" b="1" kern="0" dirty="0">
                <a:solidFill>
                  <a:srgbClr val="28897B"/>
                </a:solidFill>
                <a:latin typeface="Josefin Sans"/>
                <a:ea typeface="Josefin Sans"/>
                <a:cs typeface="Josefin Sans"/>
                <a:sym typeface="Josefin Sans"/>
              </a:rPr>
              <a:t>70%</a:t>
            </a:r>
            <a:endParaRPr sz="5400" b="1" kern="0" dirty="0">
              <a:solidFill>
                <a:srgbClr val="28897B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79" name="Google Shape;579;p41"/>
          <p:cNvSpPr txBox="1"/>
          <p:nvPr/>
        </p:nvSpPr>
        <p:spPr>
          <a:xfrm>
            <a:off x="4470084" y="2966078"/>
            <a:ext cx="61757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Wanita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usia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35 dan 45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tahun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telah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melakukan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skrining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tes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HPV </a:t>
            </a:r>
            <a:endParaRPr sz="2800" kern="0" dirty="0">
              <a:solidFill>
                <a:schemeClr val="accent3">
                  <a:lumMod val="1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0" name="Google Shape;580;p41"/>
          <p:cNvSpPr txBox="1"/>
          <p:nvPr/>
        </p:nvSpPr>
        <p:spPr>
          <a:xfrm>
            <a:off x="8998550" y="7423550"/>
            <a:ext cx="33816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400" b="1" kern="0" dirty="0">
                <a:solidFill>
                  <a:srgbClr val="28897B"/>
                </a:solidFill>
                <a:latin typeface="Josefin Sans"/>
                <a:ea typeface="Josefin Sans"/>
                <a:cs typeface="Josefin Sans"/>
                <a:sym typeface="Josefin Sans"/>
              </a:rPr>
              <a:t>90%</a:t>
            </a:r>
            <a:endParaRPr sz="5400" b="1" kern="0" dirty="0">
              <a:solidFill>
                <a:srgbClr val="28897B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81" name="Google Shape;581;p41"/>
          <p:cNvSpPr txBox="1"/>
          <p:nvPr/>
        </p:nvSpPr>
        <p:spPr>
          <a:xfrm>
            <a:off x="7817282" y="8087800"/>
            <a:ext cx="5960044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Wanita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dengan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hasil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tes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HPV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positif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diberikan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tatalaksana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yang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adekuat</a:t>
            </a:r>
            <a:endParaRPr sz="2800" kern="0" dirty="0">
              <a:solidFill>
                <a:schemeClr val="accent3">
                  <a:lumMod val="1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 defTabSz="1828800">
              <a:buClr>
                <a:srgbClr val="000000"/>
              </a:buClr>
              <a:defRPr/>
            </a:pPr>
            <a:endParaRPr sz="2800" kern="0" dirty="0">
              <a:solidFill>
                <a:schemeClr val="accent3">
                  <a:lumMod val="1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2" name="Google Shape;582;p41"/>
          <p:cNvSpPr txBox="1"/>
          <p:nvPr/>
        </p:nvSpPr>
        <p:spPr>
          <a:xfrm>
            <a:off x="12086526" y="2308000"/>
            <a:ext cx="33816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" sz="5400" b="1" dirty="0">
                <a:solidFill>
                  <a:srgbClr val="28897B"/>
                </a:solidFill>
                <a:latin typeface="Josefin Sans"/>
                <a:ea typeface="Josefin Sans"/>
                <a:cs typeface="Josefin Sans"/>
                <a:sym typeface="Josefin Sans"/>
              </a:rPr>
              <a:t>1</a:t>
            </a:r>
            <a:r>
              <a:rPr lang="en" sz="5400" b="1" kern="0" dirty="0">
                <a:solidFill>
                  <a:srgbClr val="28897B"/>
                </a:solidFill>
                <a:latin typeface="Josefin Sans"/>
                <a:ea typeface="Josefin Sans"/>
                <a:cs typeface="Josefin Sans"/>
                <a:sym typeface="Josefin Sans"/>
              </a:rPr>
              <a:t>0%</a:t>
            </a:r>
            <a:endParaRPr sz="5400" b="1" kern="0" dirty="0">
              <a:solidFill>
                <a:srgbClr val="28897B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83" name="Google Shape;583;p41"/>
          <p:cNvSpPr txBox="1"/>
          <p:nvPr/>
        </p:nvSpPr>
        <p:spPr>
          <a:xfrm>
            <a:off x="11300278" y="2915982"/>
            <a:ext cx="5082544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Mengurangi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median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insiden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rate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kanker</a:t>
            </a:r>
            <a:r>
              <a:rPr lang="en-US" sz="2800" kern="0" dirty="0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kern="0" dirty="0" err="1">
                <a:solidFill>
                  <a:schemeClr val="accent3">
                    <a:lumMod val="1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serviks</a:t>
            </a:r>
            <a:endParaRPr sz="2800" kern="0" dirty="0">
              <a:solidFill>
                <a:schemeClr val="accent3">
                  <a:lumMod val="1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4" name="Google Shape;584;p41"/>
          <p:cNvSpPr/>
          <p:nvPr/>
        </p:nvSpPr>
        <p:spPr>
          <a:xfrm>
            <a:off x="12093769" y="5846750"/>
            <a:ext cx="3367222" cy="1683956"/>
          </a:xfrm>
          <a:custGeom>
            <a:avLst/>
            <a:gdLst/>
            <a:ahLst/>
            <a:cxnLst/>
            <a:rect l="l" t="t" r="r" b="b"/>
            <a:pathLst>
              <a:path w="7904" h="3951" extrusionOk="0">
                <a:moveTo>
                  <a:pt x="1" y="0"/>
                </a:moveTo>
                <a:cubicBezTo>
                  <a:pt x="1" y="540"/>
                  <a:pt x="113" y="1075"/>
                  <a:pt x="327" y="1571"/>
                </a:cubicBezTo>
                <a:cubicBezTo>
                  <a:pt x="938" y="2971"/>
                  <a:pt x="2332" y="3951"/>
                  <a:pt x="3953" y="3951"/>
                </a:cubicBezTo>
                <a:cubicBezTo>
                  <a:pt x="6132" y="3951"/>
                  <a:pt x="7903" y="2178"/>
                  <a:pt x="7903" y="0"/>
                </a:cubicBezTo>
                <a:lnTo>
                  <a:pt x="7248" y="0"/>
                </a:lnTo>
                <a:cubicBezTo>
                  <a:pt x="7248" y="1818"/>
                  <a:pt x="5770" y="3296"/>
                  <a:pt x="3953" y="3296"/>
                </a:cubicBezTo>
                <a:cubicBezTo>
                  <a:pt x="2135" y="3296"/>
                  <a:pt x="657" y="1818"/>
                  <a:pt x="6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5" name="Google Shape;585;p41"/>
          <p:cNvSpPr/>
          <p:nvPr/>
        </p:nvSpPr>
        <p:spPr>
          <a:xfrm>
            <a:off x="9006509" y="4211602"/>
            <a:ext cx="3366370" cy="1683956"/>
          </a:xfrm>
          <a:custGeom>
            <a:avLst/>
            <a:gdLst/>
            <a:ahLst/>
            <a:cxnLst/>
            <a:rect l="l" t="t" r="r" b="b"/>
            <a:pathLst>
              <a:path w="7902" h="3951" extrusionOk="0">
                <a:moveTo>
                  <a:pt x="3951" y="0"/>
                </a:moveTo>
                <a:cubicBezTo>
                  <a:pt x="2330" y="0"/>
                  <a:pt x="935" y="982"/>
                  <a:pt x="327" y="2380"/>
                </a:cubicBezTo>
                <a:cubicBezTo>
                  <a:pt x="111" y="2874"/>
                  <a:pt x="0" y="3409"/>
                  <a:pt x="0" y="3951"/>
                </a:cubicBezTo>
                <a:lnTo>
                  <a:pt x="653" y="3951"/>
                </a:lnTo>
                <a:cubicBezTo>
                  <a:pt x="653" y="2135"/>
                  <a:pt x="2133" y="657"/>
                  <a:pt x="3951" y="657"/>
                </a:cubicBezTo>
                <a:cubicBezTo>
                  <a:pt x="5767" y="657"/>
                  <a:pt x="7246" y="2135"/>
                  <a:pt x="7246" y="3951"/>
                </a:cubicBezTo>
                <a:lnTo>
                  <a:pt x="7901" y="3951"/>
                </a:lnTo>
                <a:cubicBezTo>
                  <a:pt x="7901" y="3411"/>
                  <a:pt x="7791" y="2876"/>
                  <a:pt x="7574" y="2381"/>
                </a:cubicBezTo>
                <a:cubicBezTo>
                  <a:pt x="6966" y="982"/>
                  <a:pt x="5571" y="0"/>
                  <a:pt x="39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6" name="Google Shape;586;p41"/>
          <p:cNvSpPr/>
          <p:nvPr/>
        </p:nvSpPr>
        <p:spPr>
          <a:xfrm>
            <a:off x="2826027" y="4208828"/>
            <a:ext cx="3369778" cy="1689496"/>
          </a:xfrm>
          <a:custGeom>
            <a:avLst/>
            <a:gdLst/>
            <a:ahLst/>
            <a:cxnLst/>
            <a:rect l="l" t="t" r="r" b="b"/>
            <a:pathLst>
              <a:path w="7910" h="3964" extrusionOk="0">
                <a:moveTo>
                  <a:pt x="3958" y="0"/>
                </a:moveTo>
                <a:cubicBezTo>
                  <a:pt x="3954" y="0"/>
                  <a:pt x="3950" y="0"/>
                  <a:pt x="3946" y="0"/>
                </a:cubicBezTo>
                <a:cubicBezTo>
                  <a:pt x="1768" y="6"/>
                  <a:pt x="0" y="1784"/>
                  <a:pt x="6" y="3963"/>
                </a:cubicBezTo>
                <a:lnTo>
                  <a:pt x="661" y="3962"/>
                </a:lnTo>
                <a:cubicBezTo>
                  <a:pt x="657" y="2144"/>
                  <a:pt x="2131" y="661"/>
                  <a:pt x="3947" y="655"/>
                </a:cubicBezTo>
                <a:cubicBezTo>
                  <a:pt x="3951" y="655"/>
                  <a:pt x="3955" y="655"/>
                  <a:pt x="3959" y="655"/>
                </a:cubicBezTo>
                <a:cubicBezTo>
                  <a:pt x="5771" y="655"/>
                  <a:pt x="7248" y="2127"/>
                  <a:pt x="7254" y="3939"/>
                </a:cubicBezTo>
                <a:lnTo>
                  <a:pt x="7256" y="3939"/>
                </a:lnTo>
                <a:lnTo>
                  <a:pt x="7909" y="3938"/>
                </a:lnTo>
                <a:cubicBezTo>
                  <a:pt x="7907" y="3398"/>
                  <a:pt x="7795" y="2863"/>
                  <a:pt x="7578" y="2368"/>
                </a:cubicBezTo>
                <a:cubicBezTo>
                  <a:pt x="6966" y="976"/>
                  <a:pt x="5573" y="0"/>
                  <a:pt x="39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7" name="Google Shape;587;p41"/>
          <p:cNvSpPr/>
          <p:nvPr/>
        </p:nvSpPr>
        <p:spPr>
          <a:xfrm>
            <a:off x="5917973" y="5846738"/>
            <a:ext cx="3367222" cy="1683956"/>
          </a:xfrm>
          <a:custGeom>
            <a:avLst/>
            <a:gdLst/>
            <a:ahLst/>
            <a:cxnLst/>
            <a:rect l="l" t="t" r="r" b="b"/>
            <a:pathLst>
              <a:path w="7904" h="3951" extrusionOk="0">
                <a:moveTo>
                  <a:pt x="1" y="0"/>
                </a:moveTo>
                <a:cubicBezTo>
                  <a:pt x="1" y="540"/>
                  <a:pt x="111" y="1075"/>
                  <a:pt x="328" y="1571"/>
                </a:cubicBezTo>
                <a:cubicBezTo>
                  <a:pt x="938" y="2971"/>
                  <a:pt x="2332" y="3951"/>
                  <a:pt x="3953" y="3951"/>
                </a:cubicBezTo>
                <a:cubicBezTo>
                  <a:pt x="5574" y="3951"/>
                  <a:pt x="6967" y="2971"/>
                  <a:pt x="7575" y="1573"/>
                </a:cubicBezTo>
                <a:cubicBezTo>
                  <a:pt x="7791" y="1076"/>
                  <a:pt x="7903" y="541"/>
                  <a:pt x="7903" y="0"/>
                </a:cubicBezTo>
                <a:lnTo>
                  <a:pt x="7249" y="0"/>
                </a:lnTo>
                <a:cubicBezTo>
                  <a:pt x="7249" y="1818"/>
                  <a:pt x="5770" y="3296"/>
                  <a:pt x="3953" y="3296"/>
                </a:cubicBezTo>
                <a:cubicBezTo>
                  <a:pt x="2135" y="3296"/>
                  <a:pt x="657" y="1818"/>
                  <a:pt x="6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8" name="Google Shape;588;p41"/>
          <p:cNvSpPr/>
          <p:nvPr/>
        </p:nvSpPr>
        <p:spPr>
          <a:xfrm>
            <a:off x="3356776" y="4737618"/>
            <a:ext cx="2308200" cy="2308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9" name="Google Shape;589;p41"/>
          <p:cNvSpPr/>
          <p:nvPr/>
        </p:nvSpPr>
        <p:spPr>
          <a:xfrm>
            <a:off x="6447022" y="4737618"/>
            <a:ext cx="2308200" cy="2308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0" name="Google Shape;590;p41"/>
          <p:cNvSpPr/>
          <p:nvPr/>
        </p:nvSpPr>
        <p:spPr>
          <a:xfrm>
            <a:off x="9535316" y="4737618"/>
            <a:ext cx="2308200" cy="2308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1" name="Google Shape;591;p41"/>
          <p:cNvSpPr/>
          <p:nvPr/>
        </p:nvSpPr>
        <p:spPr>
          <a:xfrm>
            <a:off x="12624114" y="4737618"/>
            <a:ext cx="2308200" cy="2308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  <a:defRPr/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2" name="Google Shape;592;p41"/>
          <p:cNvSpPr txBox="1"/>
          <p:nvPr/>
        </p:nvSpPr>
        <p:spPr>
          <a:xfrm>
            <a:off x="3344792" y="5534700"/>
            <a:ext cx="23202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000" b="1" kern="0" dirty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2030</a:t>
            </a:r>
            <a:endParaRPr sz="5000" b="1" kern="0" dirty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94" name="Google Shape;594;p41"/>
          <p:cNvSpPr txBox="1"/>
          <p:nvPr/>
        </p:nvSpPr>
        <p:spPr>
          <a:xfrm>
            <a:off x="9529368" y="5534700"/>
            <a:ext cx="23202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000" b="1" kern="0" dirty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2030</a:t>
            </a:r>
            <a:endParaRPr sz="5000" b="1" kern="0" dirty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95" name="Google Shape;595;p41"/>
          <p:cNvSpPr txBox="1"/>
          <p:nvPr/>
        </p:nvSpPr>
        <p:spPr>
          <a:xfrm>
            <a:off x="12618168" y="5534700"/>
            <a:ext cx="23202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" sz="5000" b="1" dirty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2030</a:t>
            </a:r>
            <a:endParaRPr sz="5000" b="1" kern="0" dirty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74700E-286A-46A5-A62D-5EF911CAFDBC}"/>
              </a:ext>
            </a:extLst>
          </p:cNvPr>
          <p:cNvSpPr/>
          <p:nvPr/>
        </p:nvSpPr>
        <p:spPr>
          <a:xfrm>
            <a:off x="1569523" y="9976650"/>
            <a:ext cx="151944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/>
              <a:t>https://www.who.int/news/item/19-08-2020-world-health-assembly-adopts-global-strategy-to-accelerate-cervical-cancer-elimination</a:t>
            </a:r>
          </a:p>
        </p:txBody>
      </p:sp>
      <p:sp>
        <p:nvSpPr>
          <p:cNvPr id="27" name="Google Shape;594;p41">
            <a:extLst>
              <a:ext uri="{FF2B5EF4-FFF2-40B4-BE49-F238E27FC236}">
                <a16:creationId xmlns:a16="http://schemas.microsoft.com/office/drawing/2014/main" id="{46BCB66D-F956-46A5-A0BC-45C06480044A}"/>
              </a:ext>
            </a:extLst>
          </p:cNvPr>
          <p:cNvSpPr txBox="1"/>
          <p:nvPr/>
        </p:nvSpPr>
        <p:spPr>
          <a:xfrm>
            <a:off x="6376696" y="5541188"/>
            <a:ext cx="23202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000" b="1" kern="0" dirty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2030</a:t>
            </a:r>
            <a:endParaRPr sz="5000" b="1" kern="0" dirty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  <p:extLst>
      <p:ext uri="{BB962C8B-B14F-4D97-AF65-F5344CB8AC3E}">
        <p14:creationId xmlns:p14="http://schemas.microsoft.com/office/powerpoint/2010/main" val="2625436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9659" y="2388431"/>
            <a:ext cx="8152004" cy="8104870"/>
            <a:chOff x="0" y="0"/>
            <a:chExt cx="1087500" cy="10812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7500" cy="1081212"/>
            </a:xfrm>
            <a:custGeom>
              <a:avLst/>
              <a:gdLst/>
              <a:ahLst/>
              <a:cxnLst/>
              <a:rect l="l" t="t" r="r" b="b"/>
              <a:pathLst>
                <a:path w="1087500" h="1081212">
                  <a:moveTo>
                    <a:pt x="94970" y="0"/>
                  </a:moveTo>
                  <a:lnTo>
                    <a:pt x="992530" y="0"/>
                  </a:lnTo>
                  <a:cubicBezTo>
                    <a:pt x="1017718" y="0"/>
                    <a:pt x="1041874" y="10006"/>
                    <a:pt x="1059684" y="27816"/>
                  </a:cubicBezTo>
                  <a:cubicBezTo>
                    <a:pt x="1077494" y="45626"/>
                    <a:pt x="1087500" y="69782"/>
                    <a:pt x="1087500" y="94970"/>
                  </a:cubicBezTo>
                  <a:lnTo>
                    <a:pt x="1087500" y="986243"/>
                  </a:lnTo>
                  <a:cubicBezTo>
                    <a:pt x="1087500" y="1011430"/>
                    <a:pt x="1077494" y="1035586"/>
                    <a:pt x="1059684" y="1053396"/>
                  </a:cubicBezTo>
                  <a:cubicBezTo>
                    <a:pt x="1041874" y="1071206"/>
                    <a:pt x="1017718" y="1081212"/>
                    <a:pt x="992530" y="1081212"/>
                  </a:cubicBezTo>
                  <a:lnTo>
                    <a:pt x="94970" y="1081212"/>
                  </a:lnTo>
                  <a:cubicBezTo>
                    <a:pt x="69782" y="1081212"/>
                    <a:pt x="45626" y="1071206"/>
                    <a:pt x="27816" y="1053396"/>
                  </a:cubicBezTo>
                  <a:cubicBezTo>
                    <a:pt x="10006" y="1035586"/>
                    <a:pt x="0" y="1011430"/>
                    <a:pt x="0" y="986243"/>
                  </a:cubicBezTo>
                  <a:lnTo>
                    <a:pt x="0" y="94970"/>
                  </a:lnTo>
                  <a:cubicBezTo>
                    <a:pt x="0" y="69782"/>
                    <a:pt x="10006" y="45626"/>
                    <a:pt x="27816" y="27816"/>
                  </a:cubicBezTo>
                  <a:cubicBezTo>
                    <a:pt x="45626" y="10006"/>
                    <a:pt x="69782" y="0"/>
                    <a:pt x="94970" y="0"/>
                  </a:cubicBezTo>
                  <a:close/>
                </a:path>
              </a:pathLst>
            </a:custGeom>
            <a:blipFill>
              <a:blip r:embed="rId2"/>
              <a:stretch>
                <a:fillRect l="-30786" r="-37963"/>
              </a:stretch>
            </a:blipFill>
            <a:ln w="95250" cap="rnd">
              <a:solidFill>
                <a:srgbClr val="014A85"/>
              </a:solidFill>
              <a:prstDash val="solid"/>
              <a:round/>
            </a:ln>
          </p:spPr>
        </p:sp>
      </p:grpSp>
      <p:sp>
        <p:nvSpPr>
          <p:cNvPr id="4" name="Freeform 4"/>
          <p:cNvSpPr/>
          <p:nvPr/>
        </p:nvSpPr>
        <p:spPr>
          <a:xfrm>
            <a:off x="8203306" y="7219498"/>
            <a:ext cx="1229731" cy="1229731"/>
          </a:xfrm>
          <a:custGeom>
            <a:avLst/>
            <a:gdLst/>
            <a:ahLst/>
            <a:cxnLst/>
            <a:rect l="l" t="t" r="r" b="b"/>
            <a:pathLst>
              <a:path w="1229731" h="1229731">
                <a:moveTo>
                  <a:pt x="0" y="0"/>
                </a:moveTo>
                <a:lnTo>
                  <a:pt x="1229731" y="0"/>
                </a:lnTo>
                <a:lnTo>
                  <a:pt x="1229731" y="1229732"/>
                </a:lnTo>
                <a:lnTo>
                  <a:pt x="0" y="12297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114294" y="4634294"/>
            <a:ext cx="1229731" cy="1103684"/>
          </a:xfrm>
          <a:custGeom>
            <a:avLst/>
            <a:gdLst/>
            <a:ahLst/>
            <a:cxnLst/>
            <a:rect l="l" t="t" r="r" b="b"/>
            <a:pathLst>
              <a:path w="1229731" h="1103684">
                <a:moveTo>
                  <a:pt x="0" y="0"/>
                </a:moveTo>
                <a:lnTo>
                  <a:pt x="1229731" y="0"/>
                </a:lnTo>
                <a:lnTo>
                  <a:pt x="1229731" y="1103684"/>
                </a:lnTo>
                <a:lnTo>
                  <a:pt x="0" y="1103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009358" y="2367437"/>
            <a:ext cx="1229731" cy="1232814"/>
          </a:xfrm>
          <a:custGeom>
            <a:avLst/>
            <a:gdLst/>
            <a:ahLst/>
            <a:cxnLst/>
            <a:rect l="l" t="t" r="r" b="b"/>
            <a:pathLst>
              <a:path w="1229731" h="1232814">
                <a:moveTo>
                  <a:pt x="0" y="0"/>
                </a:moveTo>
                <a:lnTo>
                  <a:pt x="1229731" y="0"/>
                </a:lnTo>
                <a:lnTo>
                  <a:pt x="1229731" y="1232814"/>
                </a:lnTo>
                <a:lnTo>
                  <a:pt x="0" y="12328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108054" y="2633812"/>
            <a:ext cx="6262098" cy="4462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Pencegahan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dengan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vaksin</a:t>
            </a:r>
            <a:endParaRPr lang="en-US" sz="36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108054" y="4828213"/>
            <a:ext cx="7113146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indent="0" algn="ctr"/>
            <a:r>
              <a:rPr lang="en-US" sz="32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Skrining</a:t>
            </a:r>
            <a:r>
              <a:rPr lang="en-US" sz="32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dan </a:t>
            </a:r>
            <a:r>
              <a:rPr lang="en-US" sz="32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terapi</a:t>
            </a:r>
            <a:r>
              <a:rPr lang="en-US" sz="32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lesi</a:t>
            </a:r>
            <a:r>
              <a:rPr lang="en-US" sz="32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</a:t>
            </a:r>
            <a:r>
              <a:rPr lang="en-US" sz="32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kanker</a:t>
            </a:r>
            <a:endParaRPr lang="en-US" sz="32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087838" y="7403476"/>
            <a:ext cx="6947898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indent="0" algn="ctr"/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Terapi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dan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perawatan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paliatif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untuk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kanker</a:t>
            </a:r>
            <a:r>
              <a:rPr lang="en-US" sz="3600" b="0" dirty="0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b="0" dirty="0" err="1">
                <a:solidFill>
                  <a:schemeClr val="accent3">
                    <a:lumMod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invasif</a:t>
            </a:r>
            <a:endParaRPr lang="en-US" sz="3600" b="0" dirty="0">
              <a:solidFill>
                <a:schemeClr val="accent3">
                  <a:lumMod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7155516" y="1399730"/>
            <a:ext cx="642214" cy="235211"/>
          </a:xfrm>
          <a:custGeom>
            <a:avLst/>
            <a:gdLst/>
            <a:ahLst/>
            <a:cxnLst/>
            <a:rect l="l" t="t" r="r" b="b"/>
            <a:pathLst>
              <a:path w="642214" h="235211">
                <a:moveTo>
                  <a:pt x="0" y="0"/>
                </a:moveTo>
                <a:lnTo>
                  <a:pt x="642214" y="0"/>
                </a:lnTo>
                <a:lnTo>
                  <a:pt x="642214" y="235211"/>
                </a:lnTo>
                <a:lnTo>
                  <a:pt x="0" y="235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BCCF8E-9683-AD8D-D4E2-48BEAF946BCF}"/>
              </a:ext>
            </a:extLst>
          </p:cNvPr>
          <p:cNvSpPr txBox="1"/>
          <p:nvPr/>
        </p:nvSpPr>
        <p:spPr>
          <a:xfrm>
            <a:off x="228600" y="336472"/>
            <a:ext cx="17678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Strategi WHO </a:t>
            </a:r>
            <a:r>
              <a:rPr lang="en-US" sz="5400" dirty="0" err="1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Mengeliminasi</a:t>
            </a:r>
            <a:r>
              <a:rPr lang="en-US" sz="5400" dirty="0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Kanker</a:t>
            </a:r>
            <a:r>
              <a:rPr lang="en-US" sz="5400" dirty="0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Serviks</a:t>
            </a:r>
            <a:endParaRPr lang="en-US" sz="5400" dirty="0">
              <a:solidFill>
                <a:schemeClr val="tx2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D64AA0-D882-6B3C-5B17-120EC852C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669" y="2095501"/>
            <a:ext cx="11154281" cy="818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377EA2-0852-4F64-79D0-D90F7532E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0499"/>
            <a:ext cx="6477000" cy="80050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14FCCB-421F-5C8D-FCCC-918CB254F25D}"/>
              </a:ext>
            </a:extLst>
          </p:cNvPr>
          <p:cNvSpPr/>
          <p:nvPr/>
        </p:nvSpPr>
        <p:spPr>
          <a:xfrm>
            <a:off x="1676400" y="3543300"/>
            <a:ext cx="2667000" cy="304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71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31007" y="542645"/>
            <a:ext cx="12936036" cy="8715655"/>
          </a:xfrm>
          <a:custGeom>
            <a:avLst/>
            <a:gdLst/>
            <a:ahLst/>
            <a:cxnLst/>
            <a:rect l="l" t="t" r="r" b="b"/>
            <a:pathLst>
              <a:path w="12936036" h="8715655">
                <a:moveTo>
                  <a:pt x="0" y="0"/>
                </a:moveTo>
                <a:lnTo>
                  <a:pt x="12936036" y="0"/>
                </a:lnTo>
                <a:lnTo>
                  <a:pt x="12936036" y="8715655"/>
                </a:lnTo>
                <a:lnTo>
                  <a:pt x="0" y="8715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4195" y="3846597"/>
            <a:ext cx="1893636" cy="2749381"/>
          </a:xfrm>
          <a:custGeom>
            <a:avLst/>
            <a:gdLst/>
            <a:ahLst/>
            <a:cxnLst/>
            <a:rect l="l" t="t" r="r" b="b"/>
            <a:pathLst>
              <a:path w="1893636" h="2749381">
                <a:moveTo>
                  <a:pt x="0" y="0"/>
                </a:moveTo>
                <a:lnTo>
                  <a:pt x="1893637" y="0"/>
                </a:lnTo>
                <a:lnTo>
                  <a:pt x="1893637" y="2749381"/>
                </a:lnTo>
                <a:lnTo>
                  <a:pt x="0" y="27493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15578" y="1222781"/>
            <a:ext cx="1818738" cy="1814191"/>
          </a:xfrm>
          <a:custGeom>
            <a:avLst/>
            <a:gdLst/>
            <a:ahLst/>
            <a:cxnLst/>
            <a:rect l="l" t="t" r="r" b="b"/>
            <a:pathLst>
              <a:path w="1818738" h="1814191">
                <a:moveTo>
                  <a:pt x="0" y="0"/>
                </a:moveTo>
                <a:lnTo>
                  <a:pt x="1818737" y="0"/>
                </a:lnTo>
                <a:lnTo>
                  <a:pt x="1818737" y="1814191"/>
                </a:lnTo>
                <a:lnTo>
                  <a:pt x="0" y="18141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4195" y="7401684"/>
            <a:ext cx="2090120" cy="2309525"/>
          </a:xfrm>
          <a:custGeom>
            <a:avLst/>
            <a:gdLst/>
            <a:ahLst/>
            <a:cxnLst/>
            <a:rect l="l" t="t" r="r" b="b"/>
            <a:pathLst>
              <a:path w="2090120" h="2309525">
                <a:moveTo>
                  <a:pt x="0" y="0"/>
                </a:moveTo>
                <a:lnTo>
                  <a:pt x="2090120" y="0"/>
                </a:lnTo>
                <a:lnTo>
                  <a:pt x="2090120" y="2309525"/>
                </a:lnTo>
                <a:lnTo>
                  <a:pt x="0" y="23095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26114" y="7748300"/>
            <a:ext cx="3235772" cy="3498132"/>
          </a:xfrm>
          <a:custGeom>
            <a:avLst/>
            <a:gdLst/>
            <a:ahLst/>
            <a:cxnLst/>
            <a:rect l="l" t="t" r="r" b="b"/>
            <a:pathLst>
              <a:path w="3235772" h="3498132">
                <a:moveTo>
                  <a:pt x="0" y="0"/>
                </a:moveTo>
                <a:lnTo>
                  <a:pt x="3235772" y="0"/>
                </a:lnTo>
                <a:lnTo>
                  <a:pt x="3235772" y="3498131"/>
                </a:lnTo>
                <a:lnTo>
                  <a:pt x="0" y="34981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5848789" y="542645"/>
            <a:ext cx="1601529" cy="2562446"/>
          </a:xfrm>
          <a:custGeom>
            <a:avLst/>
            <a:gdLst/>
            <a:ahLst/>
            <a:cxnLst/>
            <a:rect l="l" t="t" r="r" b="b"/>
            <a:pathLst>
              <a:path w="1601529" h="2562446">
                <a:moveTo>
                  <a:pt x="1601529" y="0"/>
                </a:moveTo>
                <a:lnTo>
                  <a:pt x="0" y="0"/>
                </a:lnTo>
                <a:lnTo>
                  <a:pt x="0" y="2562447"/>
                </a:lnTo>
                <a:lnTo>
                  <a:pt x="1601529" y="2562447"/>
                </a:lnTo>
                <a:lnTo>
                  <a:pt x="160152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050168" y="3714304"/>
            <a:ext cx="1812148" cy="3013967"/>
          </a:xfrm>
          <a:custGeom>
            <a:avLst/>
            <a:gdLst/>
            <a:ahLst/>
            <a:cxnLst/>
            <a:rect l="l" t="t" r="r" b="b"/>
            <a:pathLst>
              <a:path w="1812148" h="3013967">
                <a:moveTo>
                  <a:pt x="0" y="0"/>
                </a:moveTo>
                <a:lnTo>
                  <a:pt x="1812148" y="0"/>
                </a:lnTo>
                <a:lnTo>
                  <a:pt x="1812148" y="3013967"/>
                </a:lnTo>
                <a:lnTo>
                  <a:pt x="0" y="30139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868047" y="7535504"/>
            <a:ext cx="1994268" cy="1961862"/>
          </a:xfrm>
          <a:custGeom>
            <a:avLst/>
            <a:gdLst/>
            <a:ahLst/>
            <a:cxnLst/>
            <a:rect l="l" t="t" r="r" b="b"/>
            <a:pathLst>
              <a:path w="1994268" h="1961862">
                <a:moveTo>
                  <a:pt x="0" y="0"/>
                </a:moveTo>
                <a:lnTo>
                  <a:pt x="1994269" y="0"/>
                </a:lnTo>
                <a:lnTo>
                  <a:pt x="1994269" y="1961862"/>
                </a:lnTo>
                <a:lnTo>
                  <a:pt x="0" y="196186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Google Shape;522;p36">
            <a:extLst>
              <a:ext uri="{FF2B5EF4-FFF2-40B4-BE49-F238E27FC236}">
                <a16:creationId xmlns:a16="http://schemas.microsoft.com/office/drawing/2014/main" id="{89FBBE14-D094-A4CA-ACA5-E0CFE8B13A1B}"/>
              </a:ext>
            </a:extLst>
          </p:cNvPr>
          <p:cNvSpPr txBox="1">
            <a:spLocks/>
          </p:cNvSpPr>
          <p:nvPr/>
        </p:nvSpPr>
        <p:spPr>
          <a:xfrm>
            <a:off x="4270422" y="4154399"/>
            <a:ext cx="11274378" cy="3013967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200"/>
              </a:spcAft>
            </a:pP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“.. Dan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apabila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aku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sakit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,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Dialah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 yang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menyembuhkan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 </a:t>
            </a:r>
            <a:r>
              <a:rPr lang="en-ID" sz="4000" dirty="0" err="1">
                <a:solidFill>
                  <a:schemeClr val="accent3">
                    <a:lumMod val="10000"/>
                  </a:schemeClr>
                </a:solidFill>
              </a:rPr>
              <a:t>aku</a:t>
            </a:r>
            <a:r>
              <a:rPr lang="en-ID" sz="4000" dirty="0">
                <a:solidFill>
                  <a:schemeClr val="accent3">
                    <a:lumMod val="10000"/>
                  </a:schemeClr>
                </a:solidFill>
              </a:rPr>
              <a:t>.”</a:t>
            </a:r>
          </a:p>
        </p:txBody>
      </p:sp>
      <p:sp>
        <p:nvSpPr>
          <p:cNvPr id="14" name="Google Shape;523;p36">
            <a:extLst>
              <a:ext uri="{FF2B5EF4-FFF2-40B4-BE49-F238E27FC236}">
                <a16:creationId xmlns:a16="http://schemas.microsoft.com/office/drawing/2014/main" id="{5C0FF0EE-FA3C-6326-9D0A-2AEB5824F919}"/>
              </a:ext>
            </a:extLst>
          </p:cNvPr>
          <p:cNvSpPr txBox="1">
            <a:spLocks/>
          </p:cNvSpPr>
          <p:nvPr/>
        </p:nvSpPr>
        <p:spPr>
          <a:xfrm>
            <a:off x="4861885" y="1575018"/>
            <a:ext cx="795831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spcAft>
                <a:spcPts val="1600"/>
              </a:spcAft>
            </a:pPr>
            <a:r>
              <a:rPr lang="en-ID" dirty="0"/>
              <a:t>—QS. </a:t>
            </a:r>
            <a:r>
              <a:rPr lang="en-ID" dirty="0" err="1"/>
              <a:t>Asy-Syu’ara</a:t>
            </a:r>
            <a:r>
              <a:rPr lang="en-ID" dirty="0"/>
              <a:t> 80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397" y="4762501"/>
            <a:ext cx="7210627" cy="14989516"/>
          </a:xfrm>
          <a:custGeom>
            <a:avLst/>
            <a:gdLst/>
            <a:ahLst/>
            <a:cxnLst/>
            <a:rect l="l" t="t" r="r" b="b"/>
            <a:pathLst>
              <a:path w="5191141" h="13696051">
                <a:moveTo>
                  <a:pt x="0" y="0"/>
                </a:moveTo>
                <a:lnTo>
                  <a:pt x="5191141" y="0"/>
                </a:lnTo>
                <a:lnTo>
                  <a:pt x="5191141" y="13696051"/>
                </a:lnTo>
                <a:lnTo>
                  <a:pt x="0" y="136960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0974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603049" y="-4300384"/>
            <a:ext cx="11573961" cy="1157396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7491" r="-17491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sp>
        <p:nvSpPr>
          <p:cNvPr id="7" name="Freeform 7"/>
          <p:cNvSpPr/>
          <p:nvPr/>
        </p:nvSpPr>
        <p:spPr>
          <a:xfrm>
            <a:off x="12945658" y="8494226"/>
            <a:ext cx="612865" cy="612865"/>
          </a:xfrm>
          <a:custGeom>
            <a:avLst/>
            <a:gdLst/>
            <a:ahLst/>
            <a:cxnLst/>
            <a:rect l="l" t="t" r="r" b="b"/>
            <a:pathLst>
              <a:path w="612865" h="612865">
                <a:moveTo>
                  <a:pt x="0" y="0"/>
                </a:moveTo>
                <a:lnTo>
                  <a:pt x="612865" y="0"/>
                </a:lnTo>
                <a:lnTo>
                  <a:pt x="612865" y="612865"/>
                </a:lnTo>
                <a:lnTo>
                  <a:pt x="0" y="6128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99876" y="7589602"/>
            <a:ext cx="612865" cy="612865"/>
          </a:xfrm>
          <a:custGeom>
            <a:avLst/>
            <a:gdLst/>
            <a:ahLst/>
            <a:cxnLst/>
            <a:rect l="l" t="t" r="r" b="b"/>
            <a:pathLst>
              <a:path w="612865" h="612865">
                <a:moveTo>
                  <a:pt x="0" y="0"/>
                </a:moveTo>
                <a:lnTo>
                  <a:pt x="612866" y="0"/>
                </a:lnTo>
                <a:lnTo>
                  <a:pt x="612866" y="612865"/>
                </a:lnTo>
                <a:lnTo>
                  <a:pt x="0" y="6128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408126" y="1024122"/>
            <a:ext cx="5248220" cy="330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93"/>
              </a:lnSpc>
            </a:pPr>
            <a:r>
              <a:rPr lang="en-US" sz="12542" b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Thank you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323393" y="7453686"/>
            <a:ext cx="637667" cy="641732"/>
          </a:xfrm>
          <a:custGeom>
            <a:avLst/>
            <a:gdLst/>
            <a:ahLst/>
            <a:cxnLst/>
            <a:rect l="l" t="t" r="r" b="b"/>
            <a:pathLst>
              <a:path w="637667" h="641732">
                <a:moveTo>
                  <a:pt x="0" y="0"/>
                </a:moveTo>
                <a:lnTo>
                  <a:pt x="637667" y="0"/>
                </a:lnTo>
                <a:lnTo>
                  <a:pt x="637667" y="641732"/>
                </a:lnTo>
                <a:lnTo>
                  <a:pt x="0" y="6417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275329" y="3364321"/>
            <a:ext cx="908495" cy="332736"/>
          </a:xfrm>
          <a:custGeom>
            <a:avLst/>
            <a:gdLst/>
            <a:ahLst/>
            <a:cxnLst/>
            <a:rect l="l" t="t" r="r" b="b"/>
            <a:pathLst>
              <a:path w="908495" h="332736">
                <a:moveTo>
                  <a:pt x="0" y="0"/>
                </a:moveTo>
                <a:lnTo>
                  <a:pt x="908495" y="0"/>
                </a:lnTo>
                <a:lnTo>
                  <a:pt x="908495" y="332736"/>
                </a:lnTo>
                <a:lnTo>
                  <a:pt x="0" y="3327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277715" y="-8064888"/>
            <a:ext cx="4242826" cy="11194062"/>
          </a:xfrm>
          <a:custGeom>
            <a:avLst/>
            <a:gdLst/>
            <a:ahLst/>
            <a:cxnLst/>
            <a:rect l="l" t="t" r="r" b="b"/>
            <a:pathLst>
              <a:path w="4242826" h="11194062">
                <a:moveTo>
                  <a:pt x="0" y="11194061"/>
                </a:moveTo>
                <a:lnTo>
                  <a:pt x="4242825" y="11194061"/>
                </a:lnTo>
                <a:lnTo>
                  <a:pt x="4242825" y="0"/>
                </a:lnTo>
                <a:lnTo>
                  <a:pt x="0" y="0"/>
                </a:lnTo>
                <a:lnTo>
                  <a:pt x="0" y="1119406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0974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320854" y="8516792"/>
            <a:ext cx="591888" cy="591888"/>
          </a:xfrm>
          <a:custGeom>
            <a:avLst/>
            <a:gdLst/>
            <a:ahLst/>
            <a:cxnLst/>
            <a:rect l="l" t="t" r="r" b="b"/>
            <a:pathLst>
              <a:path w="591888" h="591888">
                <a:moveTo>
                  <a:pt x="0" y="0"/>
                </a:moveTo>
                <a:lnTo>
                  <a:pt x="591888" y="0"/>
                </a:lnTo>
                <a:lnTo>
                  <a:pt x="591888" y="591888"/>
                </a:lnTo>
                <a:lnTo>
                  <a:pt x="0" y="59188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162132" y="6288962"/>
            <a:ext cx="5602862" cy="3612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6"/>
              </a:lnSpc>
            </a:pPr>
            <a:r>
              <a:rPr lang="en-ID" sz="5400" b="0" i="0" u="none" strike="noStrike" dirty="0">
                <a:solidFill>
                  <a:schemeClr val="bg1"/>
                </a:solidFill>
                <a:effectLst/>
                <a:latin typeface="Inter"/>
              </a:rPr>
              <a:t>#</a:t>
            </a: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Eliminasi</a:t>
            </a:r>
            <a:r>
              <a:rPr lang="en-ID" sz="5400" b="0" i="0" u="none" strike="noStrike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Kanker</a:t>
            </a:r>
            <a:endParaRPr lang="en-ID" sz="5400" b="0" i="0" u="none" strike="noStrike" dirty="0">
              <a:solidFill>
                <a:schemeClr val="bg1"/>
              </a:solidFill>
              <a:effectLst/>
              <a:latin typeface="Inter"/>
            </a:endParaRPr>
          </a:p>
          <a:p>
            <a:pPr algn="l">
              <a:lnSpc>
                <a:spcPts val="5636"/>
              </a:lnSpc>
            </a:pP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Leher</a:t>
            </a:r>
            <a:r>
              <a:rPr lang="en-ID" sz="5400" b="0" i="0" u="none" strike="noStrike" dirty="0">
                <a:solidFill>
                  <a:schemeClr val="bg1"/>
                </a:solidFill>
                <a:effectLst/>
                <a:latin typeface="Inter"/>
              </a:rPr>
              <a:t> Rahim demi Indonesia yang </a:t>
            </a: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lebih</a:t>
            </a:r>
            <a:r>
              <a:rPr lang="en-ID" sz="5400" b="0" i="0" u="none" strike="noStrike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sehat</a:t>
            </a:r>
            <a:r>
              <a:rPr lang="en-ID" sz="5400" b="0" i="0" u="none" strike="noStrike" dirty="0">
                <a:solidFill>
                  <a:schemeClr val="bg1"/>
                </a:solidFill>
                <a:effectLst/>
                <a:latin typeface="Inter"/>
              </a:rPr>
              <a:t> dan </a:t>
            </a:r>
            <a:r>
              <a:rPr lang="en-ID" sz="5400" b="0" i="0" u="none" strike="noStrike" dirty="0" err="1">
                <a:solidFill>
                  <a:schemeClr val="bg1"/>
                </a:solidFill>
                <a:effectLst/>
                <a:latin typeface="Inter"/>
              </a:rPr>
              <a:t>kuat</a:t>
            </a:r>
            <a:r>
              <a:rPr lang="en-ID" sz="5400" dirty="0">
                <a:solidFill>
                  <a:schemeClr val="bg1"/>
                </a:solidFill>
                <a:latin typeface="Inter"/>
              </a:rPr>
              <a:t>#</a:t>
            </a:r>
            <a:endParaRPr lang="en-US" sz="4817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99451" y="7857774"/>
            <a:ext cx="2088054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3"/>
              </a:lnSpc>
            </a:pPr>
            <a:r>
              <a:rPr lang="en-US" sz="2018" b="1" dirty="0">
                <a:solidFill>
                  <a:srgbClr val="014A85"/>
                </a:solidFill>
                <a:latin typeface="Poppins Bold"/>
                <a:ea typeface="Poppins Bold"/>
                <a:cs typeface="Poppins Bold"/>
                <a:sym typeface="Poppins Bold"/>
              </a:rPr>
              <a:t>0821-53 7272 53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745518" y="8763139"/>
            <a:ext cx="4085281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23"/>
              </a:lnSpc>
            </a:pPr>
            <a:r>
              <a:rPr lang="en-US" sz="2018" b="1" dirty="0">
                <a:solidFill>
                  <a:srgbClr val="014A85"/>
                </a:solidFill>
                <a:latin typeface="Poppins Bold"/>
                <a:ea typeface="Poppins Bold"/>
                <a:cs typeface="Poppins Bold"/>
                <a:sym typeface="Poppins Bold"/>
              </a:rPr>
              <a:t>www.ritaervina31@gmail.com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099451" y="8792374"/>
            <a:ext cx="3529978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3"/>
              </a:lnSpc>
            </a:pPr>
            <a:r>
              <a:rPr lang="en-US" sz="2018" b="1" dirty="0" err="1">
                <a:solidFill>
                  <a:srgbClr val="014A85"/>
                </a:solidFill>
                <a:latin typeface="Poppins Bold"/>
                <a:ea typeface="Poppins Bold"/>
                <a:cs typeface="Poppins Bold"/>
                <a:sym typeface="Poppins Bold"/>
              </a:rPr>
              <a:t>Idaman</a:t>
            </a:r>
            <a:r>
              <a:rPr lang="en-US" sz="2018" b="1" dirty="0">
                <a:solidFill>
                  <a:srgbClr val="014A85"/>
                </a:solidFill>
                <a:latin typeface="Poppins Bold"/>
                <a:ea typeface="Poppins Bold"/>
                <a:cs typeface="Poppins Bold"/>
                <a:sym typeface="Poppins Bold"/>
              </a:rPr>
              <a:t> Hospital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99451" y="7512139"/>
            <a:ext cx="935039" cy="34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3"/>
              </a:lnSpc>
            </a:pPr>
            <a:r>
              <a:rPr lang="en-US" sz="20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Phone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99451" y="8446739"/>
            <a:ext cx="1307950" cy="34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3"/>
              </a:lnSpc>
            </a:pPr>
            <a:r>
              <a:rPr lang="en-US" sz="20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Location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50990" y="-1052471"/>
            <a:ext cx="7427922" cy="8104870"/>
            <a:chOff x="0" y="0"/>
            <a:chExt cx="990905" cy="10812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90905" cy="1081212"/>
            </a:xfrm>
            <a:custGeom>
              <a:avLst/>
              <a:gdLst/>
              <a:ahLst/>
              <a:cxnLst/>
              <a:rect l="l" t="t" r="r" b="b"/>
              <a:pathLst>
                <a:path w="990905" h="1081212">
                  <a:moveTo>
                    <a:pt x="0" y="0"/>
                  </a:moveTo>
                  <a:lnTo>
                    <a:pt x="990905" y="0"/>
                  </a:lnTo>
                  <a:lnTo>
                    <a:pt x="990905" y="1081212"/>
                  </a:lnTo>
                  <a:lnTo>
                    <a:pt x="0" y="1081212"/>
                  </a:lnTo>
                  <a:close/>
                </a:path>
              </a:pathLst>
            </a:custGeom>
            <a:blipFill>
              <a:blip r:embed="rId2"/>
              <a:stretch>
                <a:fillRect b="-3747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8133022" y="2999965"/>
            <a:ext cx="5359720" cy="8104870"/>
            <a:chOff x="0" y="0"/>
            <a:chExt cx="715001" cy="10812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5001" cy="1081212"/>
            </a:xfrm>
            <a:custGeom>
              <a:avLst/>
              <a:gdLst/>
              <a:ahLst/>
              <a:cxnLst/>
              <a:rect l="l" t="t" r="r" b="b"/>
              <a:pathLst>
                <a:path w="715001" h="1081212">
                  <a:moveTo>
                    <a:pt x="102557" y="0"/>
                  </a:moveTo>
                  <a:lnTo>
                    <a:pt x="612445" y="0"/>
                  </a:lnTo>
                  <a:cubicBezTo>
                    <a:pt x="639644" y="0"/>
                    <a:pt x="665730" y="10805"/>
                    <a:pt x="684963" y="30038"/>
                  </a:cubicBezTo>
                  <a:cubicBezTo>
                    <a:pt x="704196" y="49271"/>
                    <a:pt x="715001" y="75357"/>
                    <a:pt x="715001" y="102557"/>
                  </a:cubicBezTo>
                  <a:lnTo>
                    <a:pt x="715001" y="978655"/>
                  </a:lnTo>
                  <a:cubicBezTo>
                    <a:pt x="715001" y="1005855"/>
                    <a:pt x="704196" y="1031941"/>
                    <a:pt x="684963" y="1051174"/>
                  </a:cubicBezTo>
                  <a:cubicBezTo>
                    <a:pt x="665730" y="1070407"/>
                    <a:pt x="639644" y="1081212"/>
                    <a:pt x="612445" y="1081212"/>
                  </a:cubicBezTo>
                  <a:lnTo>
                    <a:pt x="102557" y="1081212"/>
                  </a:lnTo>
                  <a:cubicBezTo>
                    <a:pt x="75357" y="1081212"/>
                    <a:pt x="49271" y="1070407"/>
                    <a:pt x="30038" y="1051174"/>
                  </a:cubicBezTo>
                  <a:cubicBezTo>
                    <a:pt x="10805" y="1031941"/>
                    <a:pt x="0" y="1005855"/>
                    <a:pt x="0" y="978655"/>
                  </a:cubicBezTo>
                  <a:lnTo>
                    <a:pt x="0" y="102557"/>
                  </a:lnTo>
                  <a:cubicBezTo>
                    <a:pt x="0" y="75357"/>
                    <a:pt x="10805" y="49271"/>
                    <a:pt x="30038" y="30038"/>
                  </a:cubicBezTo>
                  <a:cubicBezTo>
                    <a:pt x="49271" y="10805"/>
                    <a:pt x="75357" y="0"/>
                    <a:pt x="102557" y="0"/>
                  </a:cubicBezTo>
                  <a:close/>
                </a:path>
              </a:pathLst>
            </a:custGeom>
            <a:blipFill>
              <a:blip r:embed="rId3"/>
              <a:stretch>
                <a:fillRect l="-44815" r="-66856" b="-4983"/>
              </a:stretch>
            </a:blipFill>
            <a:ln w="95250" cap="rnd">
              <a:solidFill>
                <a:srgbClr val="014A85"/>
              </a:solidFill>
              <a:prstDash val="solid"/>
              <a:round/>
            </a:ln>
          </p:spPr>
        </p:sp>
      </p:grpSp>
      <p:sp>
        <p:nvSpPr>
          <p:cNvPr id="9" name="Freeform 9"/>
          <p:cNvSpPr/>
          <p:nvPr/>
        </p:nvSpPr>
        <p:spPr>
          <a:xfrm>
            <a:off x="13792231" y="8917069"/>
            <a:ext cx="341231" cy="341231"/>
          </a:xfrm>
          <a:custGeom>
            <a:avLst/>
            <a:gdLst/>
            <a:ahLst/>
            <a:cxnLst/>
            <a:rect l="l" t="t" r="r" b="b"/>
            <a:pathLst>
              <a:path w="341231" h="341231">
                <a:moveTo>
                  <a:pt x="0" y="0"/>
                </a:moveTo>
                <a:lnTo>
                  <a:pt x="341231" y="0"/>
                </a:lnTo>
                <a:lnTo>
                  <a:pt x="341231" y="341231"/>
                </a:lnTo>
                <a:lnTo>
                  <a:pt x="0" y="341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312624" y="8909464"/>
            <a:ext cx="2997855" cy="318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14"/>
              </a:lnSpc>
            </a:pPr>
            <a:r>
              <a:rPr lang="en-US" sz="185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097836" y="78099"/>
            <a:ext cx="980801" cy="987054"/>
          </a:xfrm>
          <a:custGeom>
            <a:avLst/>
            <a:gdLst/>
            <a:ahLst/>
            <a:cxnLst/>
            <a:rect l="l" t="t" r="r" b="b"/>
            <a:pathLst>
              <a:path w="980801" h="987054">
                <a:moveTo>
                  <a:pt x="0" y="0"/>
                </a:moveTo>
                <a:lnTo>
                  <a:pt x="980801" y="0"/>
                </a:lnTo>
                <a:lnTo>
                  <a:pt x="980801" y="987053"/>
                </a:lnTo>
                <a:lnTo>
                  <a:pt x="0" y="9870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8600" y="547946"/>
            <a:ext cx="9517529" cy="1052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973"/>
              </a:lnSpc>
            </a:pPr>
            <a:r>
              <a:rPr lang="en-US" sz="9600" dirty="0">
                <a:solidFill>
                  <a:schemeClr val="tx2"/>
                </a:solidFill>
                <a:latin typeface="Open Sauce"/>
                <a:ea typeface="Open Sauce"/>
                <a:cs typeface="Open Sauce"/>
                <a:sym typeface="Open Sauce"/>
              </a:rPr>
              <a:t>PENDAHULUAN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792231" y="7685358"/>
            <a:ext cx="3678620" cy="85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1913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of people with mental health disorders see improvement after treatment.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C1A881-E97F-A57B-0E79-7F86AA472CD9}"/>
              </a:ext>
            </a:extLst>
          </p:cNvPr>
          <p:cNvSpPr txBox="1"/>
          <p:nvPr/>
        </p:nvSpPr>
        <p:spPr>
          <a:xfrm>
            <a:off x="228600" y="2999964"/>
            <a:ext cx="7147905" cy="386644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 algn="just">
              <a:lnSpc>
                <a:spcPts val="2131"/>
              </a:lnSpc>
            </a:pPr>
            <a:r>
              <a:rPr lang="en-ID" sz="2400" u="none" strike="noStrike" dirty="0">
                <a:solidFill>
                  <a:srgbClr val="777777"/>
                </a:solidFill>
                <a:effectLst/>
                <a:latin typeface="Poppins" pitchFamily="2" charset="77"/>
              </a:rPr>
              <a:t>.</a:t>
            </a:r>
            <a:endParaRPr lang="en-US" sz="24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5400B2-1C98-87E1-11EB-86386605EBAD}"/>
              </a:ext>
            </a:extLst>
          </p:cNvPr>
          <p:cNvSpPr txBox="1"/>
          <p:nvPr/>
        </p:nvSpPr>
        <p:spPr>
          <a:xfrm>
            <a:off x="485134" y="6641742"/>
            <a:ext cx="702057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Di Indonesia,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kanker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serviks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merupakan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kanker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nomor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2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tersering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pada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perempuan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setelah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kanker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payudara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dengan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perkiraan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36.964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kasus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baru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dan 20.708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kematian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pada </a:t>
            </a:r>
            <a:r>
              <a:rPr lang="en-ID" sz="2800" b="0" i="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tahun</a:t>
            </a:r>
            <a:r>
              <a:rPr lang="en-ID" sz="2800" b="0" i="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2022.</a:t>
            </a:r>
            <a:endParaRPr lang="en-US" sz="2800" dirty="0">
              <a:solidFill>
                <a:schemeClr val="tx2"/>
              </a:solidFill>
              <a:latin typeface="Poppins"/>
              <a:ea typeface="Poppins"/>
              <a:cs typeface="Poppins"/>
              <a:sym typeface="Poppins"/>
            </a:endParaRPr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BC4E4F-EE91-C8D3-88B6-4DD56376DD0F}"/>
              </a:ext>
            </a:extLst>
          </p:cNvPr>
          <p:cNvSpPr txBox="1"/>
          <p:nvPr/>
        </p:nvSpPr>
        <p:spPr>
          <a:xfrm>
            <a:off x="485134" y="3447330"/>
            <a:ext cx="67035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Berdasarkan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data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dari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GLOBOCAN,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kanker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serviks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adalah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kanker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perempuan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tersering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nomor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4 di dunia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dengan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perkiraan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sekitar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660.000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kasus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baru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dan 350.000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kematian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pada </a:t>
            </a:r>
            <a:r>
              <a:rPr lang="en-ID" sz="2800" u="none" strike="noStrike" dirty="0" err="1">
                <a:solidFill>
                  <a:schemeClr val="tx2"/>
                </a:solidFill>
                <a:effectLst/>
                <a:latin typeface="Poppins" pitchFamily="2" charset="77"/>
              </a:rPr>
              <a:t>tahun</a:t>
            </a:r>
            <a:r>
              <a:rPr lang="en-ID" sz="2800" u="none" strike="noStrike" dirty="0">
                <a:solidFill>
                  <a:schemeClr val="tx2"/>
                </a:solidFill>
                <a:effectLst/>
                <a:latin typeface="Poppins" pitchFamily="2" charset="77"/>
              </a:rPr>
              <a:t> 2022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C19EA8-EF26-506D-9A7C-410F619B6404}"/>
              </a:ext>
            </a:extLst>
          </p:cNvPr>
          <p:cNvSpPr txBox="1"/>
          <p:nvPr/>
        </p:nvSpPr>
        <p:spPr>
          <a:xfrm>
            <a:off x="545226" y="1972577"/>
            <a:ext cx="1080857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Penyakit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kanker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merupakan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salah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satu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masalah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kesehatan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800" dirty="0" err="1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masyarakat</a:t>
            </a:r>
            <a:r>
              <a:rPr lang="en-ID" sz="2800" dirty="0">
                <a:solidFill>
                  <a:schemeClr val="tx2"/>
                </a:solidFill>
                <a:effectLst/>
                <a:latin typeface="Cambria" panose="02040503050406030204" pitchFamily="18" charset="0"/>
              </a:rPr>
              <a:t> di dunia. </a:t>
            </a:r>
            <a:endParaRPr lang="en-ID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93113" y="1223981"/>
            <a:ext cx="5889818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59"/>
              </a:lnSpc>
            </a:pPr>
            <a:r>
              <a:rPr lang="en-US" sz="8979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DEFINISI</a:t>
            </a:r>
          </a:p>
        </p:txBody>
      </p:sp>
      <p:sp>
        <p:nvSpPr>
          <p:cNvPr id="3" name="Freeform 3"/>
          <p:cNvSpPr/>
          <p:nvPr/>
        </p:nvSpPr>
        <p:spPr>
          <a:xfrm>
            <a:off x="17307199" y="5000"/>
            <a:ext cx="980801" cy="987054"/>
          </a:xfrm>
          <a:custGeom>
            <a:avLst/>
            <a:gdLst/>
            <a:ahLst/>
            <a:cxnLst/>
            <a:rect l="l" t="t" r="r" b="b"/>
            <a:pathLst>
              <a:path w="980801" h="987054">
                <a:moveTo>
                  <a:pt x="0" y="0"/>
                </a:moveTo>
                <a:lnTo>
                  <a:pt x="980800" y="0"/>
                </a:lnTo>
                <a:lnTo>
                  <a:pt x="980800" y="987054"/>
                </a:lnTo>
                <a:lnTo>
                  <a:pt x="0" y="9870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38460" r="-424611" b="-16067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97325" y="-1764587"/>
            <a:ext cx="5854537" cy="7493808"/>
            <a:chOff x="0" y="0"/>
            <a:chExt cx="6350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" cy="804506"/>
            </a:xfrm>
            <a:custGeom>
              <a:avLst/>
              <a:gdLst/>
              <a:ahLst/>
              <a:cxnLst/>
              <a:rect l="l" t="t" r="r" b="b"/>
              <a:pathLst>
                <a:path w="635000" h="804506">
                  <a:moveTo>
                    <a:pt x="635000" y="47523"/>
                  </a:moveTo>
                  <a:lnTo>
                    <a:pt x="635000" y="650977"/>
                  </a:lnTo>
                  <a:cubicBezTo>
                    <a:pt x="635000" y="679490"/>
                    <a:pt x="617114" y="704939"/>
                    <a:pt x="590286" y="714597"/>
                  </a:cubicBezTo>
                  <a:lnTo>
                    <a:pt x="362214" y="796703"/>
                  </a:lnTo>
                  <a:cubicBezTo>
                    <a:pt x="333312" y="807108"/>
                    <a:pt x="301688" y="807108"/>
                    <a:pt x="272786" y="796703"/>
                  </a:cubicBezTo>
                  <a:lnTo>
                    <a:pt x="44714" y="714597"/>
                  </a:lnTo>
                  <a:cubicBezTo>
                    <a:pt x="17886" y="704939"/>
                    <a:pt x="0" y="679490"/>
                    <a:pt x="0" y="650977"/>
                  </a:cubicBezTo>
                  <a:lnTo>
                    <a:pt x="0" y="47523"/>
                  </a:lnTo>
                  <a:cubicBezTo>
                    <a:pt x="0" y="21277"/>
                    <a:pt x="21277" y="0"/>
                    <a:pt x="47523" y="0"/>
                  </a:cubicBezTo>
                  <a:lnTo>
                    <a:pt x="587477" y="0"/>
                  </a:lnTo>
                  <a:cubicBezTo>
                    <a:pt x="613723" y="0"/>
                    <a:pt x="635000" y="21277"/>
                    <a:pt x="635000" y="47523"/>
                  </a:cubicBezTo>
                  <a:close/>
                </a:path>
              </a:pathLst>
            </a:custGeom>
            <a:blipFill>
              <a:blip r:embed="rId4"/>
              <a:stretch>
                <a:fillRect l="-45020" r="-45020"/>
              </a:stretch>
            </a:blipFill>
            <a:ln w="95250" cap="rnd">
              <a:solidFill>
                <a:srgbClr val="014A85"/>
              </a:solidFill>
              <a:prstDash val="solid"/>
              <a:round/>
            </a:ln>
          </p:spPr>
        </p:sp>
      </p:grpSp>
      <p:sp>
        <p:nvSpPr>
          <p:cNvPr id="6" name="Freeform 6"/>
          <p:cNvSpPr/>
          <p:nvPr/>
        </p:nvSpPr>
        <p:spPr>
          <a:xfrm>
            <a:off x="6110965" y="3871080"/>
            <a:ext cx="1550348" cy="1560232"/>
          </a:xfrm>
          <a:custGeom>
            <a:avLst/>
            <a:gdLst/>
            <a:ahLst/>
            <a:cxnLst/>
            <a:rect l="l" t="t" r="r" b="b"/>
            <a:pathLst>
              <a:path w="1550348" h="1560232">
                <a:moveTo>
                  <a:pt x="0" y="0"/>
                </a:moveTo>
                <a:lnTo>
                  <a:pt x="1550349" y="0"/>
                </a:lnTo>
                <a:lnTo>
                  <a:pt x="1550349" y="1560233"/>
                </a:lnTo>
                <a:lnTo>
                  <a:pt x="0" y="1560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-231968" y="1896592"/>
            <a:ext cx="3970074" cy="5509209"/>
          </a:xfrm>
          <a:custGeom>
            <a:avLst/>
            <a:gdLst/>
            <a:ahLst/>
            <a:cxnLst/>
            <a:rect l="l" t="t" r="r" b="b"/>
            <a:pathLst>
              <a:path w="3970074" h="5509209">
                <a:moveTo>
                  <a:pt x="3970074" y="0"/>
                </a:moveTo>
                <a:lnTo>
                  <a:pt x="0" y="0"/>
                </a:lnTo>
                <a:lnTo>
                  <a:pt x="0" y="5509209"/>
                </a:lnTo>
                <a:lnTo>
                  <a:pt x="3970074" y="5509209"/>
                </a:lnTo>
                <a:lnTo>
                  <a:pt x="397007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51634" y="7762342"/>
            <a:ext cx="4469138" cy="780683"/>
            <a:chOff x="0" y="0"/>
            <a:chExt cx="1259350" cy="2199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59349" cy="219987"/>
            </a:xfrm>
            <a:custGeom>
              <a:avLst/>
              <a:gdLst/>
              <a:ahLst/>
              <a:cxnLst/>
              <a:rect l="l" t="t" r="r" b="b"/>
              <a:pathLst>
                <a:path w="1259349" h="219987">
                  <a:moveTo>
                    <a:pt x="88348" y="0"/>
                  </a:moveTo>
                  <a:lnTo>
                    <a:pt x="1171002" y="0"/>
                  </a:lnTo>
                  <a:cubicBezTo>
                    <a:pt x="1194433" y="0"/>
                    <a:pt x="1216905" y="9308"/>
                    <a:pt x="1233473" y="25876"/>
                  </a:cubicBezTo>
                  <a:cubicBezTo>
                    <a:pt x="1250041" y="42445"/>
                    <a:pt x="1259349" y="64916"/>
                    <a:pt x="1259349" y="88348"/>
                  </a:cubicBezTo>
                  <a:lnTo>
                    <a:pt x="1259349" y="131639"/>
                  </a:lnTo>
                  <a:cubicBezTo>
                    <a:pt x="1259349" y="155071"/>
                    <a:pt x="1250041" y="177542"/>
                    <a:pt x="1233473" y="194111"/>
                  </a:cubicBezTo>
                  <a:cubicBezTo>
                    <a:pt x="1216905" y="210679"/>
                    <a:pt x="1194433" y="219987"/>
                    <a:pt x="1171002" y="219987"/>
                  </a:cubicBezTo>
                  <a:lnTo>
                    <a:pt x="88348" y="219987"/>
                  </a:lnTo>
                  <a:cubicBezTo>
                    <a:pt x="64916" y="219987"/>
                    <a:pt x="42445" y="210679"/>
                    <a:pt x="25876" y="194111"/>
                  </a:cubicBezTo>
                  <a:cubicBezTo>
                    <a:pt x="9308" y="177542"/>
                    <a:pt x="0" y="155071"/>
                    <a:pt x="0" y="131639"/>
                  </a:cubicBezTo>
                  <a:lnTo>
                    <a:pt x="0" y="88348"/>
                  </a:lnTo>
                  <a:cubicBezTo>
                    <a:pt x="0" y="64916"/>
                    <a:pt x="9308" y="42445"/>
                    <a:pt x="25876" y="25876"/>
                  </a:cubicBezTo>
                  <a:cubicBezTo>
                    <a:pt x="42445" y="9308"/>
                    <a:pt x="64916" y="0"/>
                    <a:pt x="88348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259350" cy="26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886139" y="7762342"/>
            <a:ext cx="4469138" cy="780683"/>
            <a:chOff x="0" y="0"/>
            <a:chExt cx="1259350" cy="21998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9349" cy="219987"/>
            </a:xfrm>
            <a:custGeom>
              <a:avLst/>
              <a:gdLst/>
              <a:ahLst/>
              <a:cxnLst/>
              <a:rect l="l" t="t" r="r" b="b"/>
              <a:pathLst>
                <a:path w="1259349" h="219987">
                  <a:moveTo>
                    <a:pt x="88348" y="0"/>
                  </a:moveTo>
                  <a:lnTo>
                    <a:pt x="1171002" y="0"/>
                  </a:lnTo>
                  <a:cubicBezTo>
                    <a:pt x="1194433" y="0"/>
                    <a:pt x="1216905" y="9308"/>
                    <a:pt x="1233473" y="25876"/>
                  </a:cubicBezTo>
                  <a:cubicBezTo>
                    <a:pt x="1250041" y="42445"/>
                    <a:pt x="1259349" y="64916"/>
                    <a:pt x="1259349" y="88348"/>
                  </a:cubicBezTo>
                  <a:lnTo>
                    <a:pt x="1259349" y="131639"/>
                  </a:lnTo>
                  <a:cubicBezTo>
                    <a:pt x="1259349" y="155071"/>
                    <a:pt x="1250041" y="177542"/>
                    <a:pt x="1233473" y="194111"/>
                  </a:cubicBezTo>
                  <a:cubicBezTo>
                    <a:pt x="1216905" y="210679"/>
                    <a:pt x="1194433" y="219987"/>
                    <a:pt x="1171002" y="219987"/>
                  </a:cubicBezTo>
                  <a:lnTo>
                    <a:pt x="88348" y="219987"/>
                  </a:lnTo>
                  <a:cubicBezTo>
                    <a:pt x="64916" y="219987"/>
                    <a:pt x="42445" y="210679"/>
                    <a:pt x="25876" y="194111"/>
                  </a:cubicBezTo>
                  <a:cubicBezTo>
                    <a:pt x="9308" y="177542"/>
                    <a:pt x="0" y="155071"/>
                    <a:pt x="0" y="131639"/>
                  </a:cubicBezTo>
                  <a:lnTo>
                    <a:pt x="0" y="88348"/>
                  </a:lnTo>
                  <a:cubicBezTo>
                    <a:pt x="0" y="64916"/>
                    <a:pt x="9308" y="42445"/>
                    <a:pt x="25876" y="25876"/>
                  </a:cubicBezTo>
                  <a:cubicBezTo>
                    <a:pt x="42445" y="9308"/>
                    <a:pt x="64916" y="0"/>
                    <a:pt x="88348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259350" cy="26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219055" y="7762342"/>
            <a:ext cx="5158199" cy="780683"/>
            <a:chOff x="0" y="0"/>
            <a:chExt cx="1453519" cy="2199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519" cy="219987"/>
            </a:xfrm>
            <a:custGeom>
              <a:avLst/>
              <a:gdLst/>
              <a:ahLst/>
              <a:cxnLst/>
              <a:rect l="l" t="t" r="r" b="b"/>
              <a:pathLst>
                <a:path w="1453519" h="219987">
                  <a:moveTo>
                    <a:pt x="76546" y="0"/>
                  </a:moveTo>
                  <a:lnTo>
                    <a:pt x="1376973" y="0"/>
                  </a:lnTo>
                  <a:cubicBezTo>
                    <a:pt x="1419248" y="0"/>
                    <a:pt x="1453519" y="34271"/>
                    <a:pt x="1453519" y="76546"/>
                  </a:cubicBezTo>
                  <a:lnTo>
                    <a:pt x="1453519" y="143441"/>
                  </a:lnTo>
                  <a:cubicBezTo>
                    <a:pt x="1453519" y="185716"/>
                    <a:pt x="1419248" y="219987"/>
                    <a:pt x="1376973" y="219987"/>
                  </a:cubicBezTo>
                  <a:lnTo>
                    <a:pt x="76546" y="219987"/>
                  </a:lnTo>
                  <a:cubicBezTo>
                    <a:pt x="34271" y="219987"/>
                    <a:pt x="0" y="185716"/>
                    <a:pt x="0" y="143441"/>
                  </a:cubicBezTo>
                  <a:lnTo>
                    <a:pt x="0" y="76546"/>
                  </a:lnTo>
                  <a:cubicBezTo>
                    <a:pt x="0" y="34271"/>
                    <a:pt x="34271" y="0"/>
                    <a:pt x="76546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453519" cy="26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28700" y="7497605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8"/>
                </a:lnTo>
                <a:lnTo>
                  <a:pt x="0" y="1310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363205" y="7497605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8"/>
                </a:lnTo>
                <a:lnTo>
                  <a:pt x="0" y="1310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696120" y="7497605"/>
            <a:ext cx="1336896" cy="1310158"/>
          </a:xfrm>
          <a:custGeom>
            <a:avLst/>
            <a:gdLst/>
            <a:ahLst/>
            <a:cxnLst/>
            <a:rect l="l" t="t" r="r" b="b"/>
            <a:pathLst>
              <a:path w="1336896" h="1310158">
                <a:moveTo>
                  <a:pt x="0" y="0"/>
                </a:moveTo>
                <a:lnTo>
                  <a:pt x="1336896" y="0"/>
                </a:lnTo>
                <a:lnTo>
                  <a:pt x="1336896" y="1310158"/>
                </a:lnTo>
                <a:lnTo>
                  <a:pt x="0" y="1310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63669" y="7884412"/>
            <a:ext cx="466959" cy="539058"/>
          </a:xfrm>
          <a:custGeom>
            <a:avLst/>
            <a:gdLst/>
            <a:ahLst/>
            <a:cxnLst/>
            <a:rect l="l" t="t" r="r" b="b"/>
            <a:pathLst>
              <a:path w="466959" h="539058">
                <a:moveTo>
                  <a:pt x="0" y="0"/>
                </a:moveTo>
                <a:lnTo>
                  <a:pt x="466959" y="0"/>
                </a:lnTo>
                <a:lnTo>
                  <a:pt x="466959" y="539058"/>
                </a:lnTo>
                <a:lnTo>
                  <a:pt x="0" y="5390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798174" y="7883155"/>
            <a:ext cx="466959" cy="539058"/>
          </a:xfrm>
          <a:custGeom>
            <a:avLst/>
            <a:gdLst/>
            <a:ahLst/>
            <a:cxnLst/>
            <a:rect l="l" t="t" r="r" b="b"/>
            <a:pathLst>
              <a:path w="466959" h="539058">
                <a:moveTo>
                  <a:pt x="0" y="0"/>
                </a:moveTo>
                <a:lnTo>
                  <a:pt x="466958" y="0"/>
                </a:lnTo>
                <a:lnTo>
                  <a:pt x="466958" y="539058"/>
                </a:lnTo>
                <a:lnTo>
                  <a:pt x="0" y="5390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131089" y="7883155"/>
            <a:ext cx="466959" cy="539058"/>
          </a:xfrm>
          <a:custGeom>
            <a:avLst/>
            <a:gdLst/>
            <a:ahLst/>
            <a:cxnLst/>
            <a:rect l="l" t="t" r="r" b="b"/>
            <a:pathLst>
              <a:path w="466959" h="539058">
                <a:moveTo>
                  <a:pt x="0" y="0"/>
                </a:moveTo>
                <a:lnTo>
                  <a:pt x="466959" y="0"/>
                </a:lnTo>
                <a:lnTo>
                  <a:pt x="466959" y="539058"/>
                </a:lnTo>
                <a:lnTo>
                  <a:pt x="0" y="5390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375724" y="3203829"/>
            <a:ext cx="1384649" cy="507128"/>
          </a:xfrm>
          <a:custGeom>
            <a:avLst/>
            <a:gdLst/>
            <a:ahLst/>
            <a:cxnLst/>
            <a:rect l="l" t="t" r="r" b="b"/>
            <a:pathLst>
              <a:path w="1384649" h="507128">
                <a:moveTo>
                  <a:pt x="0" y="0"/>
                </a:moveTo>
                <a:lnTo>
                  <a:pt x="1384649" y="0"/>
                </a:lnTo>
                <a:lnTo>
                  <a:pt x="1384649" y="507128"/>
                </a:lnTo>
                <a:lnTo>
                  <a:pt x="0" y="5071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DADCB7-5C0D-266B-9286-157AC0348E65}"/>
              </a:ext>
            </a:extLst>
          </p:cNvPr>
          <p:cNvSpPr txBox="1"/>
          <p:nvPr/>
        </p:nvSpPr>
        <p:spPr>
          <a:xfrm>
            <a:off x="8293113" y="2876767"/>
            <a:ext cx="9265298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Kanker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serviks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atau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bisa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disebut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dengan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kanker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leher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rahim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adalah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kanker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yang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muncul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di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bagian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bawah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rahim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(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serviks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), </a:t>
            </a:r>
            <a:r>
              <a:rPr lang="en-US" altLang="en-US" sz="2800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yang </a:t>
            </a:r>
            <a:r>
              <a:rPr lang="en-US" altLang="en-US" sz="2800" kern="1200" dirty="0" err="1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terutama</a:t>
            </a:r>
            <a:r>
              <a:rPr lang="en-US" altLang="en-US" sz="2800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 </a:t>
            </a:r>
            <a:r>
              <a:rPr lang="en-US" altLang="en-US" sz="2800" kern="1200" dirty="0" err="1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disebabkan</a:t>
            </a:r>
            <a:r>
              <a:rPr lang="en-US" altLang="en-US" sz="2800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 oleh </a:t>
            </a:r>
            <a:r>
              <a:rPr lang="en-US" altLang="en-US" sz="2800" kern="1200" dirty="0" err="1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infeksi</a:t>
            </a:r>
            <a:r>
              <a:rPr lang="en-US" altLang="en-US" sz="2800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 </a:t>
            </a:r>
            <a:r>
              <a:rPr lang="en-US" altLang="en-US" sz="3200" b="1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HPV  ( </a:t>
            </a:r>
            <a:r>
              <a:rPr lang="en-US" altLang="en-US" sz="3200" b="1" i="1" kern="1200" dirty="0">
                <a:solidFill>
                  <a:schemeClr val="accent3">
                    <a:lumMod val="10000"/>
                  </a:schemeClr>
                </a:solidFill>
                <a:ea typeface="Source Sans Pro" panose="020B0503030403020204" pitchFamily="34" charset="0"/>
              </a:rPr>
              <a:t>Human Papilloma Virus) </a:t>
            </a:r>
            <a:r>
              <a:rPr lang="en-ID" sz="3200" b="1" i="0" u="none" strike="noStrike" dirty="0" err="1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tipe</a:t>
            </a:r>
            <a:r>
              <a:rPr lang="en-ID" sz="3200" b="1" i="0" u="none" strike="noStrike" dirty="0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 16 dan 18 (&gt; 95% - 99%)</a:t>
            </a:r>
          </a:p>
          <a:p>
            <a:endParaRPr lang="en-ID" sz="3200" b="1" dirty="0">
              <a:solidFill>
                <a:srgbClr val="040C28"/>
              </a:solidFill>
              <a:latin typeface="Helvetica Neue" panose="02000503000000020004" pitchFamily="2" charset="0"/>
            </a:endParaRPr>
          </a:p>
          <a:p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Kondiloma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akuminata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(</a:t>
            </a:r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kutil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kelamin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) </a:t>
            </a:r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disebabkan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oleh </a:t>
            </a:r>
            <a:r>
              <a:rPr lang="en-ID" sz="2800" b="0" i="0" u="none" strike="noStrike" dirty="0" err="1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infeksi</a:t>
            </a:r>
            <a:r>
              <a:rPr lang="en-ID" sz="2800" b="0" i="0" u="none" strike="noStrike" dirty="0">
                <a:solidFill>
                  <a:srgbClr val="3C4043"/>
                </a:solidFill>
                <a:effectLst/>
                <a:latin typeface="Helvetica Neue" panose="02000503000000020004" pitchFamily="2" charset="0"/>
              </a:rPr>
              <a:t> virus </a:t>
            </a:r>
            <a:r>
              <a:rPr lang="en-ID" sz="3200" b="1" i="0" u="none" strike="noStrike" dirty="0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Human Papillomavirus (HPV) </a:t>
            </a:r>
            <a:r>
              <a:rPr lang="en-ID" sz="3200" b="1" i="0" u="none" strike="noStrike" dirty="0" err="1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khususnya</a:t>
            </a:r>
            <a:r>
              <a:rPr lang="en-ID" sz="3200" b="1" i="0" u="none" strike="noStrike" dirty="0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ID" sz="3200" b="1" i="0" u="none" strike="noStrike" dirty="0" err="1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tipe</a:t>
            </a:r>
            <a:r>
              <a:rPr lang="en-ID" sz="3200" b="1" i="0" u="none" strike="noStrike" dirty="0">
                <a:solidFill>
                  <a:srgbClr val="040C28"/>
                </a:solidFill>
                <a:effectLst/>
                <a:latin typeface="Helvetica Neue" panose="02000503000000020004" pitchFamily="2" charset="0"/>
              </a:rPr>
              <a:t> 6 dan 11</a:t>
            </a:r>
            <a:r>
              <a:rPr lang="en-ID" sz="3200" b="1" dirty="0">
                <a:solidFill>
                  <a:srgbClr val="3C4043"/>
                </a:solidFill>
                <a:latin typeface="Helvetica Neue" panose="02000503000000020004" pitchFamily="2" charset="0"/>
              </a:rPr>
              <a:t> (&gt;90%)</a:t>
            </a:r>
            <a:endParaRPr lang="en-US" sz="3200" b="1" dirty="0"/>
          </a:p>
        </p:txBody>
      </p:sp>
      <p:pic>
        <p:nvPicPr>
          <p:cNvPr id="34" name="Picture 33" descr="G:\download cancer\cervicalcancer_files\cervical_cancer_image.jpg">
            <a:extLst>
              <a:ext uri="{FF2B5EF4-FFF2-40B4-BE49-F238E27FC236}">
                <a16:creationId xmlns:a16="http://schemas.microsoft.com/office/drawing/2014/main" id="{D53CE2D4-6388-16F7-5B8F-C9A6854FA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553" y="5174634"/>
            <a:ext cx="6780287" cy="510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 rot="5400000">
            <a:off x="-3729203" y="4916978"/>
            <a:ext cx="9107727" cy="1026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59"/>
              </a:lnSpc>
            </a:pPr>
            <a:r>
              <a:rPr lang="en-US" sz="4800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EPIDEMIOLOGI INDONESIA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36471" y="2490861"/>
            <a:ext cx="4791512" cy="107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31"/>
              </a:lnSpc>
            </a:pPr>
            <a:r>
              <a:rPr lang="en-US" sz="16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Curabitur tincidunt dictum congue. Quisque nunc magna, vulputate eget bibendum ut, posuere sit amet magna.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36471" y="5151737"/>
            <a:ext cx="4791512" cy="107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31"/>
              </a:lnSpc>
            </a:pPr>
            <a:r>
              <a:rPr lang="en-US" sz="16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Curabitur tincidunt dictum congue. Quisque nunc magna, vulputate eget bibendum ut, posuere sit amet magna.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6471" y="7812613"/>
            <a:ext cx="4791512" cy="107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31"/>
              </a:lnSpc>
            </a:pPr>
            <a:r>
              <a:rPr lang="en-US" sz="16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Curabitur tincidunt dictum congue. Quisque nunc magna, vulputate eget bibendum ut, posuere sit amet magna.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8371" y="1399836"/>
            <a:ext cx="780655" cy="765042"/>
          </a:xfrm>
          <a:custGeom>
            <a:avLst/>
            <a:gdLst/>
            <a:ahLst/>
            <a:cxnLst/>
            <a:rect l="l" t="t" r="r" b="b"/>
            <a:pathLst>
              <a:path w="780655" h="765042">
                <a:moveTo>
                  <a:pt x="0" y="0"/>
                </a:moveTo>
                <a:lnTo>
                  <a:pt x="780655" y="0"/>
                </a:lnTo>
                <a:lnTo>
                  <a:pt x="780655" y="765042"/>
                </a:lnTo>
                <a:lnTo>
                  <a:pt x="0" y="7650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98371" y="4060712"/>
            <a:ext cx="780655" cy="765042"/>
          </a:xfrm>
          <a:custGeom>
            <a:avLst/>
            <a:gdLst/>
            <a:ahLst/>
            <a:cxnLst/>
            <a:rect l="l" t="t" r="r" b="b"/>
            <a:pathLst>
              <a:path w="780655" h="765042">
                <a:moveTo>
                  <a:pt x="0" y="0"/>
                </a:moveTo>
                <a:lnTo>
                  <a:pt x="780655" y="0"/>
                </a:lnTo>
                <a:lnTo>
                  <a:pt x="780655" y="765042"/>
                </a:lnTo>
                <a:lnTo>
                  <a:pt x="0" y="7650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98371" y="6721588"/>
            <a:ext cx="780655" cy="765042"/>
          </a:xfrm>
          <a:custGeom>
            <a:avLst/>
            <a:gdLst/>
            <a:ahLst/>
            <a:cxnLst/>
            <a:rect l="l" t="t" r="r" b="b"/>
            <a:pathLst>
              <a:path w="780655" h="765042">
                <a:moveTo>
                  <a:pt x="0" y="0"/>
                </a:moveTo>
                <a:lnTo>
                  <a:pt x="780655" y="0"/>
                </a:lnTo>
                <a:lnTo>
                  <a:pt x="780655" y="765042"/>
                </a:lnTo>
                <a:lnTo>
                  <a:pt x="0" y="7650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620165" y="1525017"/>
            <a:ext cx="3107009" cy="49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5"/>
              </a:lnSpc>
            </a:pPr>
            <a:r>
              <a:rPr lang="en-US" sz="3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Primary Care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20165" y="4185893"/>
            <a:ext cx="3523802" cy="49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5"/>
              </a:lnSpc>
            </a:pPr>
            <a:r>
              <a:rPr lang="en-US" sz="3184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Specialized Care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20165" y="6846769"/>
            <a:ext cx="4317692" cy="49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5"/>
              </a:lnSpc>
            </a:pPr>
            <a:r>
              <a:rPr lang="en-US" sz="318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Emergency Services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4AC8C8-E975-EA9A-A58A-CBECE7224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335" y="0"/>
            <a:ext cx="14334434" cy="102521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0DF3B3-86AE-3A2B-7202-4010D9F9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4" y="952500"/>
            <a:ext cx="17776898" cy="853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84AB4D-2D05-5ACD-EBE5-D5B8BA3C67F6}"/>
              </a:ext>
            </a:extLst>
          </p:cNvPr>
          <p:cNvSpPr txBox="1"/>
          <p:nvPr/>
        </p:nvSpPr>
        <p:spPr>
          <a:xfrm>
            <a:off x="228600" y="0"/>
            <a:ext cx="14325600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57"/>
              </a:lnSpc>
            </a:pPr>
            <a:r>
              <a:rPr lang="en-US" sz="8979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INSIDENSI INDONESIA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159F89-0157-3BF5-18EC-99DC0281C46A}"/>
              </a:ext>
            </a:extLst>
          </p:cNvPr>
          <p:cNvSpPr txBox="1"/>
          <p:nvPr/>
        </p:nvSpPr>
        <p:spPr>
          <a:xfrm>
            <a:off x="228600" y="9901339"/>
            <a:ext cx="9377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gco.iarc.who.int</a:t>
            </a:r>
            <a:r>
              <a:rPr lang="en-US" dirty="0"/>
              <a:t>/media/</a:t>
            </a:r>
            <a:r>
              <a:rPr lang="en-US" dirty="0" err="1"/>
              <a:t>globocan</a:t>
            </a:r>
            <a:r>
              <a:rPr lang="en-US" dirty="0"/>
              <a:t>/factsheets/populations/360-indonesia-fact-sheet.pdf</a:t>
            </a:r>
          </a:p>
        </p:txBody>
      </p:sp>
    </p:spTree>
    <p:extLst>
      <p:ext uri="{BB962C8B-B14F-4D97-AF65-F5344CB8AC3E}">
        <p14:creationId xmlns:p14="http://schemas.microsoft.com/office/powerpoint/2010/main" val="207258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D45494C-54DA-4B23-7E18-790E751BA6E1}"/>
              </a:ext>
            </a:extLst>
          </p:cNvPr>
          <p:cNvSpPr/>
          <p:nvPr/>
        </p:nvSpPr>
        <p:spPr>
          <a:xfrm>
            <a:off x="8493966" y="3390900"/>
            <a:ext cx="11013234" cy="7010400"/>
          </a:xfrm>
          <a:custGeom>
            <a:avLst/>
            <a:gdLst/>
            <a:ahLst/>
            <a:cxnLst/>
            <a:rect l="l" t="t" r="r" b="b"/>
            <a:pathLst>
              <a:path w="1643279" h="812800">
                <a:moveTo>
                  <a:pt x="74111" y="0"/>
                </a:moveTo>
                <a:lnTo>
                  <a:pt x="1569168" y="0"/>
                </a:lnTo>
                <a:cubicBezTo>
                  <a:pt x="1610099" y="0"/>
                  <a:pt x="1643279" y="33181"/>
                  <a:pt x="1643279" y="74111"/>
                </a:cubicBezTo>
                <a:lnTo>
                  <a:pt x="1643279" y="738689"/>
                </a:lnTo>
                <a:cubicBezTo>
                  <a:pt x="1643279" y="779619"/>
                  <a:pt x="1610099" y="812800"/>
                  <a:pt x="1569168" y="812800"/>
                </a:cubicBezTo>
                <a:lnTo>
                  <a:pt x="74111" y="812800"/>
                </a:lnTo>
                <a:cubicBezTo>
                  <a:pt x="33181" y="812800"/>
                  <a:pt x="0" y="779619"/>
                  <a:pt x="0" y="738689"/>
                </a:cubicBezTo>
                <a:lnTo>
                  <a:pt x="0" y="74111"/>
                </a:lnTo>
                <a:cubicBezTo>
                  <a:pt x="0" y="33181"/>
                  <a:pt x="33181" y="0"/>
                  <a:pt x="74111" y="0"/>
                </a:cubicBezTo>
                <a:close/>
              </a:path>
            </a:pathLst>
          </a:custGeom>
          <a:blipFill>
            <a:blip r:embed="rId2"/>
            <a:stretch>
              <a:fillRect t="-3263" r="-9291" b="-44227"/>
            </a:stretch>
          </a:blipFill>
          <a:ln w="95250" cap="rnd">
            <a:solidFill>
              <a:srgbClr val="014A85"/>
            </a:solidFill>
            <a:prstDash val="solid"/>
            <a:rou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143326-E322-8DE9-F9E0-79A58201AB29}"/>
              </a:ext>
            </a:extLst>
          </p:cNvPr>
          <p:cNvSpPr txBox="1"/>
          <p:nvPr/>
        </p:nvSpPr>
        <p:spPr>
          <a:xfrm>
            <a:off x="381000" y="1181100"/>
            <a:ext cx="12039600" cy="18466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200" dirty="0" err="1">
                <a:solidFill>
                  <a:srgbClr val="212121"/>
                </a:solidFill>
                <a:latin typeface="Inter"/>
              </a:rPr>
              <a:t>S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ekitar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36.000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perempuan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Indonesia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didiagnosis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kanker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serviks</a:t>
            </a:r>
            <a:endParaRPr lang="en-ID" sz="3200" b="0" i="0" u="none" strike="noStrike" dirty="0">
              <a:solidFill>
                <a:srgbClr val="212121"/>
              </a:solidFill>
              <a:effectLst/>
              <a:latin typeface="Inter"/>
            </a:endParaRPr>
          </a:p>
          <a:p>
            <a:endParaRPr lang="en-ID" sz="3200" dirty="0">
              <a:solidFill>
                <a:srgbClr val="212121"/>
              </a:solidFill>
              <a:latin typeface="Inter"/>
            </a:endParaRPr>
          </a:p>
          <a:p>
            <a:endParaRPr lang="en-ID" sz="3200" dirty="0">
              <a:solidFill>
                <a:srgbClr val="212121"/>
              </a:solidFill>
              <a:latin typeface="Inter"/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22C69D-40A1-0373-F4C3-0909C6EFEC87}"/>
              </a:ext>
            </a:extLst>
          </p:cNvPr>
          <p:cNvSpPr txBox="1"/>
          <p:nvPr/>
        </p:nvSpPr>
        <p:spPr>
          <a:xfrm>
            <a:off x="558281" y="4305300"/>
            <a:ext cx="767131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3200" dirty="0" err="1">
                <a:solidFill>
                  <a:srgbClr val="212121"/>
                </a:solidFill>
                <a:latin typeface="Inter"/>
              </a:rPr>
              <a:t>H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ampir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3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dari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5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wanita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yang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terkena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kanker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serviks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kehilangan</a:t>
            </a:r>
            <a:r>
              <a:rPr lang="en-ID" sz="3200" b="0" i="0" u="none" strike="noStrike" dirty="0">
                <a:solidFill>
                  <a:srgbClr val="212121"/>
                </a:solidFill>
                <a:effectLst/>
                <a:latin typeface="Inter"/>
              </a:rPr>
              <a:t> </a:t>
            </a:r>
            <a:r>
              <a:rPr lang="en-ID" sz="3200" b="0" i="0" u="none" strike="noStrike" dirty="0" err="1">
                <a:solidFill>
                  <a:srgbClr val="212121"/>
                </a:solidFill>
                <a:effectLst/>
                <a:latin typeface="Inter"/>
              </a:rPr>
              <a:t>nyawa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1425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14400" y="280748"/>
            <a:ext cx="17983200" cy="1203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0383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Mengapa</a:t>
            </a:r>
            <a:r>
              <a:rPr lang="en-US" sz="6000" b="1" dirty="0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 </a:t>
            </a:r>
            <a:r>
              <a:rPr lang="en-US" sz="6000" b="1" dirty="0" err="1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angka</a:t>
            </a:r>
            <a:r>
              <a:rPr lang="en-US" sz="6000" b="1" dirty="0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 </a:t>
            </a:r>
            <a:r>
              <a:rPr lang="en-US" sz="6000" b="1" dirty="0" err="1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kejadian</a:t>
            </a:r>
            <a:r>
              <a:rPr lang="en-US" sz="6000" b="1" dirty="0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 dan </a:t>
            </a:r>
            <a:r>
              <a:rPr lang="en-US" sz="6000" b="1" dirty="0" err="1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kematian</a:t>
            </a:r>
            <a:r>
              <a:rPr lang="en-US" sz="6000" b="1" dirty="0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 </a:t>
            </a:r>
            <a:r>
              <a:rPr lang="en-US" sz="6000" b="1" dirty="0" err="1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tinggi</a:t>
            </a:r>
            <a:r>
              <a:rPr lang="en-US" sz="6000" b="1" dirty="0">
                <a:solidFill>
                  <a:srgbClr val="5E8DD1"/>
                </a:solidFill>
                <a:latin typeface="29LT Baseet Ultra-Bold"/>
                <a:ea typeface="29LT Baseet Ultra-Bold"/>
                <a:cs typeface="29LT Baseet Ultra-Bold"/>
                <a:sym typeface="29LT Baseet Ultra-Bold"/>
              </a:rPr>
              <a:t>?</a:t>
            </a:r>
          </a:p>
        </p:txBody>
      </p:sp>
      <p:sp>
        <p:nvSpPr>
          <p:cNvPr id="6" name="Freeform 6"/>
          <p:cNvSpPr/>
          <p:nvPr/>
        </p:nvSpPr>
        <p:spPr>
          <a:xfrm rot="1381114">
            <a:off x="1583682" y="2325751"/>
            <a:ext cx="4252024" cy="6681752"/>
          </a:xfrm>
          <a:custGeom>
            <a:avLst/>
            <a:gdLst/>
            <a:ahLst/>
            <a:cxnLst/>
            <a:rect l="l" t="t" r="r" b="b"/>
            <a:pathLst>
              <a:path w="4252024" h="6681752">
                <a:moveTo>
                  <a:pt x="0" y="0"/>
                </a:moveTo>
                <a:lnTo>
                  <a:pt x="4252024" y="0"/>
                </a:lnTo>
                <a:lnTo>
                  <a:pt x="4252024" y="6681753"/>
                </a:lnTo>
                <a:lnTo>
                  <a:pt x="0" y="66817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4B00FCD0-CB7C-2F65-990F-1B824D1F1751}"/>
              </a:ext>
            </a:extLst>
          </p:cNvPr>
          <p:cNvGrpSpPr/>
          <p:nvPr/>
        </p:nvGrpSpPr>
        <p:grpSpPr>
          <a:xfrm>
            <a:off x="6983696" y="1618453"/>
            <a:ext cx="10722964" cy="8563158"/>
            <a:chOff x="0" y="-47625"/>
            <a:chExt cx="2312031" cy="287257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5B65A1F-FC17-81B9-AB7D-09C2DA6E7BB9}"/>
                </a:ext>
              </a:extLst>
            </p:cNvPr>
            <p:cNvSpPr/>
            <p:nvPr/>
          </p:nvSpPr>
          <p:spPr>
            <a:xfrm>
              <a:off x="0" y="0"/>
              <a:ext cx="2312031" cy="1543866"/>
            </a:xfrm>
            <a:custGeom>
              <a:avLst/>
              <a:gdLst/>
              <a:ahLst/>
              <a:cxnLst/>
              <a:rect l="l" t="t" r="r" b="b"/>
              <a:pathLst>
                <a:path w="2176846" h="2824946">
                  <a:moveTo>
                    <a:pt x="93669" y="0"/>
                  </a:moveTo>
                  <a:lnTo>
                    <a:pt x="2083177" y="0"/>
                  </a:lnTo>
                  <a:cubicBezTo>
                    <a:pt x="2108019" y="0"/>
                    <a:pt x="2131844" y="9869"/>
                    <a:pt x="2149411" y="27435"/>
                  </a:cubicBezTo>
                  <a:cubicBezTo>
                    <a:pt x="2166977" y="45001"/>
                    <a:pt x="2176846" y="68826"/>
                    <a:pt x="2176846" y="93669"/>
                  </a:cubicBezTo>
                  <a:lnTo>
                    <a:pt x="2176846" y="2731277"/>
                  </a:lnTo>
                  <a:cubicBezTo>
                    <a:pt x="2176846" y="2783009"/>
                    <a:pt x="2134909" y="2824946"/>
                    <a:pt x="2083177" y="2824946"/>
                  </a:cubicBezTo>
                  <a:lnTo>
                    <a:pt x="93669" y="2824946"/>
                  </a:lnTo>
                  <a:cubicBezTo>
                    <a:pt x="41937" y="2824946"/>
                    <a:pt x="0" y="2783009"/>
                    <a:pt x="0" y="2731277"/>
                  </a:cubicBezTo>
                  <a:lnTo>
                    <a:pt x="0" y="93669"/>
                  </a:lnTo>
                  <a:cubicBezTo>
                    <a:pt x="0" y="41937"/>
                    <a:pt x="41937" y="0"/>
                    <a:pt x="93669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6E07B242-C208-4186-DCFB-5C9C860158A5}"/>
                </a:ext>
              </a:extLst>
            </p:cNvPr>
            <p:cNvSpPr txBox="1"/>
            <p:nvPr/>
          </p:nvSpPr>
          <p:spPr>
            <a:xfrm>
              <a:off x="0" y="-47625"/>
              <a:ext cx="2176846" cy="28725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 sz="2800"/>
            </a:p>
          </p:txBody>
        </p:sp>
      </p:grpSp>
      <p:sp>
        <p:nvSpPr>
          <p:cNvPr id="10" name="Freeform 15">
            <a:extLst>
              <a:ext uri="{FF2B5EF4-FFF2-40B4-BE49-F238E27FC236}">
                <a16:creationId xmlns:a16="http://schemas.microsoft.com/office/drawing/2014/main" id="{CF764A8A-8682-A4EC-AFCC-1BB937A75FC8}"/>
              </a:ext>
            </a:extLst>
          </p:cNvPr>
          <p:cNvSpPr/>
          <p:nvPr/>
        </p:nvSpPr>
        <p:spPr>
          <a:xfrm>
            <a:off x="7315200" y="1825816"/>
            <a:ext cx="763829" cy="765042"/>
          </a:xfrm>
          <a:custGeom>
            <a:avLst/>
            <a:gdLst/>
            <a:ahLst/>
            <a:cxnLst/>
            <a:rect l="l" t="t" r="r" b="b"/>
            <a:pathLst>
              <a:path w="780655" h="765042">
                <a:moveTo>
                  <a:pt x="0" y="0"/>
                </a:moveTo>
                <a:lnTo>
                  <a:pt x="780655" y="0"/>
                </a:lnTo>
                <a:lnTo>
                  <a:pt x="780655" y="765042"/>
                </a:lnTo>
                <a:lnTo>
                  <a:pt x="0" y="7650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CAA112F6-CD9F-AE8C-4363-49B72292FAD7}"/>
              </a:ext>
            </a:extLst>
          </p:cNvPr>
          <p:cNvSpPr/>
          <p:nvPr/>
        </p:nvSpPr>
        <p:spPr>
          <a:xfrm>
            <a:off x="16708657" y="5355468"/>
            <a:ext cx="763829" cy="765042"/>
          </a:xfrm>
          <a:custGeom>
            <a:avLst/>
            <a:gdLst/>
            <a:ahLst/>
            <a:cxnLst/>
            <a:rect l="l" t="t" r="r" b="b"/>
            <a:pathLst>
              <a:path w="780655" h="765042">
                <a:moveTo>
                  <a:pt x="0" y="0"/>
                </a:moveTo>
                <a:lnTo>
                  <a:pt x="780655" y="0"/>
                </a:lnTo>
                <a:lnTo>
                  <a:pt x="780655" y="765042"/>
                </a:lnTo>
                <a:lnTo>
                  <a:pt x="0" y="7650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CAE7E1-F450-E079-3C18-6E20777C5C77}"/>
              </a:ext>
            </a:extLst>
          </p:cNvPr>
          <p:cNvSpPr txBox="1"/>
          <p:nvPr/>
        </p:nvSpPr>
        <p:spPr>
          <a:xfrm>
            <a:off x="7162800" y="3070234"/>
            <a:ext cx="105438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-apple-system"/>
              </a:rPr>
              <a:t>B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anyaknya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perempuan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yang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terinfeksi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 </a:t>
            </a:r>
            <a:r>
              <a:rPr lang="en-ID" sz="3200" b="0" i="1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Human Papilloma Virus (HPV</a:t>
            </a:r>
            <a:r>
              <a:rPr lang="en-ID" sz="2800" b="0" i="1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)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A1215F-D143-58D3-2A79-644B2C7C814E}"/>
              </a:ext>
            </a:extLst>
          </p:cNvPr>
          <p:cNvSpPr txBox="1"/>
          <p:nvPr/>
        </p:nvSpPr>
        <p:spPr>
          <a:xfrm>
            <a:off x="7164355" y="4005873"/>
            <a:ext cx="9451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-apple-system"/>
              </a:rPr>
              <a:t>C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akupan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vaksinasi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 </a:t>
            </a:r>
            <a:r>
              <a:rPr lang="en-ID" sz="3200" b="0" i="1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HPV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 yang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belum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optimal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54D52B-86CB-F2A2-F855-C3DDF3B9A202}"/>
              </a:ext>
            </a:extLst>
          </p:cNvPr>
          <p:cNvSpPr txBox="1"/>
          <p:nvPr/>
        </p:nvSpPr>
        <p:spPr>
          <a:xfrm>
            <a:off x="7162800" y="4684740"/>
            <a:ext cx="9451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-apple-system"/>
              </a:rPr>
              <a:t>R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endahnya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kesadaran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untuk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melakukan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</a:t>
            </a:r>
            <a:r>
              <a:rPr lang="en-ID" sz="3200" b="0" i="0" u="none" strike="noStrike" dirty="0" err="1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skrining</a:t>
            </a:r>
            <a:r>
              <a:rPr lang="en-ID" sz="3200" b="0" i="0" u="none" strike="noStrike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-apple-system"/>
              </a:rPr>
              <a:t> rutin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91E38B2F-C84F-D24E-AE05-B7A3D750BD6C}"/>
              </a:ext>
            </a:extLst>
          </p:cNvPr>
          <p:cNvSpPr/>
          <p:nvPr/>
        </p:nvSpPr>
        <p:spPr>
          <a:xfrm>
            <a:off x="9144000" y="5737989"/>
            <a:ext cx="8697422" cy="4980910"/>
          </a:xfrm>
          <a:custGeom>
            <a:avLst/>
            <a:gdLst/>
            <a:ahLst/>
            <a:cxnLst/>
            <a:rect l="l" t="t" r="r" b="b"/>
            <a:pathLst>
              <a:path w="1643279" h="812800">
                <a:moveTo>
                  <a:pt x="74111" y="0"/>
                </a:moveTo>
                <a:lnTo>
                  <a:pt x="1569168" y="0"/>
                </a:lnTo>
                <a:cubicBezTo>
                  <a:pt x="1610099" y="0"/>
                  <a:pt x="1643279" y="33181"/>
                  <a:pt x="1643279" y="74111"/>
                </a:cubicBezTo>
                <a:lnTo>
                  <a:pt x="1643279" y="738689"/>
                </a:lnTo>
                <a:cubicBezTo>
                  <a:pt x="1643279" y="779619"/>
                  <a:pt x="1610099" y="812800"/>
                  <a:pt x="1569168" y="812800"/>
                </a:cubicBezTo>
                <a:lnTo>
                  <a:pt x="74111" y="812800"/>
                </a:lnTo>
                <a:cubicBezTo>
                  <a:pt x="33181" y="812800"/>
                  <a:pt x="0" y="779619"/>
                  <a:pt x="0" y="738689"/>
                </a:cubicBezTo>
                <a:lnTo>
                  <a:pt x="0" y="74111"/>
                </a:lnTo>
                <a:cubicBezTo>
                  <a:pt x="0" y="33181"/>
                  <a:pt x="33181" y="0"/>
                  <a:pt x="74111" y="0"/>
                </a:cubicBezTo>
                <a:close/>
              </a:path>
            </a:pathLst>
          </a:custGeom>
          <a:blipFill>
            <a:blip r:embed="rId6"/>
            <a:stretch>
              <a:fillRect t="-3263" r="-9291" b="-44227"/>
            </a:stretch>
          </a:blipFill>
          <a:ln w="95250" cap="rnd">
            <a:solidFill>
              <a:srgbClr val="014A85"/>
            </a:solidFill>
            <a:prstDash val="solid"/>
            <a:round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" y="91211"/>
            <a:ext cx="426720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06"/>
              </a:lnSpc>
            </a:pPr>
            <a:r>
              <a:rPr lang="en-US" sz="8979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Faktor</a:t>
            </a:r>
            <a:r>
              <a:rPr lang="en-US" sz="8979" b="1" dirty="0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8979" b="1" dirty="0" err="1">
                <a:solidFill>
                  <a:srgbClr val="014A8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Resiko</a:t>
            </a:r>
            <a:endParaRPr lang="en-US" sz="8979" b="1" dirty="0">
              <a:solidFill>
                <a:srgbClr val="014A85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20648" y="2748782"/>
            <a:ext cx="3076169" cy="307616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1724" r="-31112" b="-8557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3494573" y="4097689"/>
            <a:ext cx="3076169" cy="307616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74516" t="-611" r="-20993" b="-29891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220647" y="6396736"/>
            <a:ext cx="3076169" cy="307616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4890" r="-30092"/>
              </a:stretch>
            </a:blipFill>
            <a:ln w="95250" cap="sq">
              <a:solidFill>
                <a:srgbClr val="014A85"/>
              </a:solidFill>
              <a:prstDash val="solid"/>
              <a:miter/>
            </a:ln>
          </p:spPr>
        </p:sp>
      </p:grpSp>
      <p:sp>
        <p:nvSpPr>
          <p:cNvPr id="11" name="Freeform 11"/>
          <p:cNvSpPr/>
          <p:nvPr/>
        </p:nvSpPr>
        <p:spPr>
          <a:xfrm>
            <a:off x="1213171" y="8740029"/>
            <a:ext cx="341231" cy="341231"/>
          </a:xfrm>
          <a:custGeom>
            <a:avLst/>
            <a:gdLst/>
            <a:ahLst/>
            <a:cxnLst/>
            <a:rect l="l" t="t" r="r" b="b"/>
            <a:pathLst>
              <a:path w="341231" h="341231">
                <a:moveTo>
                  <a:pt x="0" y="0"/>
                </a:moveTo>
                <a:lnTo>
                  <a:pt x="341230" y="0"/>
                </a:lnTo>
                <a:lnTo>
                  <a:pt x="341230" y="341231"/>
                </a:lnTo>
                <a:lnTo>
                  <a:pt x="0" y="3412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419600" y="2716778"/>
            <a:ext cx="647458" cy="651585"/>
          </a:xfrm>
          <a:custGeom>
            <a:avLst/>
            <a:gdLst/>
            <a:ahLst/>
            <a:cxnLst/>
            <a:rect l="l" t="t" r="r" b="b"/>
            <a:pathLst>
              <a:path w="647458" h="651585">
                <a:moveTo>
                  <a:pt x="0" y="0"/>
                </a:moveTo>
                <a:lnTo>
                  <a:pt x="647458" y="0"/>
                </a:lnTo>
                <a:lnTo>
                  <a:pt x="647458" y="651586"/>
                </a:lnTo>
                <a:lnTo>
                  <a:pt x="0" y="6515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38460" r="-424611" b="-16067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487632" y="6905302"/>
            <a:ext cx="908495" cy="332736"/>
          </a:xfrm>
          <a:custGeom>
            <a:avLst/>
            <a:gdLst/>
            <a:ahLst/>
            <a:cxnLst/>
            <a:rect l="l" t="t" r="r" b="b"/>
            <a:pathLst>
              <a:path w="908495" h="332736">
                <a:moveTo>
                  <a:pt x="0" y="0"/>
                </a:moveTo>
                <a:lnTo>
                  <a:pt x="908495" y="0"/>
                </a:lnTo>
                <a:lnTo>
                  <a:pt x="908495" y="332736"/>
                </a:lnTo>
                <a:lnTo>
                  <a:pt x="0" y="3327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75BCEDC9-737D-2D7D-3387-567C26DF2D6C}"/>
              </a:ext>
            </a:extLst>
          </p:cNvPr>
          <p:cNvGrpSpPr/>
          <p:nvPr/>
        </p:nvGrpSpPr>
        <p:grpSpPr>
          <a:xfrm>
            <a:off x="6964261" y="472739"/>
            <a:ext cx="3672211" cy="3095096"/>
            <a:chOff x="0" y="0"/>
            <a:chExt cx="901144" cy="759523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86A1636-4E94-8A3E-5651-3E9393B3B73B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5429E45D-C436-F897-37B2-00437EB799C2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210FC5D-AD2C-7BF9-3EB2-53E9ECFDE680}"/>
              </a:ext>
            </a:extLst>
          </p:cNvPr>
          <p:cNvSpPr txBox="1"/>
          <p:nvPr/>
        </p:nvSpPr>
        <p:spPr>
          <a:xfrm>
            <a:off x="7021363" y="1242485"/>
            <a:ext cx="36553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Partner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seksual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multipel</a:t>
            </a:r>
            <a:endParaRPr lang="en-US" sz="32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id="{8978B405-3215-1C70-166D-C4A9716DA497}"/>
              </a:ext>
            </a:extLst>
          </p:cNvPr>
          <p:cNvGrpSpPr/>
          <p:nvPr/>
        </p:nvGrpSpPr>
        <p:grpSpPr>
          <a:xfrm>
            <a:off x="10763336" y="528110"/>
            <a:ext cx="3672211" cy="3095096"/>
            <a:chOff x="0" y="0"/>
            <a:chExt cx="901144" cy="759523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7A2B82C9-8F58-2565-B715-7FAC9F770B38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B409E7B0-57B9-F5AF-A7B5-6B173320F420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6493D92-A985-0A21-0018-8DE3BB87910C}"/>
              </a:ext>
            </a:extLst>
          </p:cNvPr>
          <p:cNvSpPr txBox="1"/>
          <p:nvPr/>
        </p:nvSpPr>
        <p:spPr>
          <a:xfrm>
            <a:off x="11422065" y="1138420"/>
            <a:ext cx="27736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4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Memiliki</a:t>
            </a:r>
            <a:r>
              <a:rPr lang="en-US" sz="24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partner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seksual</a:t>
            </a:r>
            <a:r>
              <a:rPr lang="en-US" sz="24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 yang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berganti-ganti</a:t>
            </a:r>
            <a:r>
              <a:rPr lang="en-US" sz="24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pasangan</a:t>
            </a:r>
            <a:endParaRPr lang="en-US" sz="24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34" name="Group 9">
            <a:extLst>
              <a:ext uri="{FF2B5EF4-FFF2-40B4-BE49-F238E27FC236}">
                <a16:creationId xmlns:a16="http://schemas.microsoft.com/office/drawing/2014/main" id="{6933E145-88F3-5F18-44B5-2599ECB25345}"/>
              </a:ext>
            </a:extLst>
          </p:cNvPr>
          <p:cNvGrpSpPr/>
          <p:nvPr/>
        </p:nvGrpSpPr>
        <p:grpSpPr>
          <a:xfrm>
            <a:off x="14589710" y="545299"/>
            <a:ext cx="3672211" cy="3095096"/>
            <a:chOff x="0" y="0"/>
            <a:chExt cx="901144" cy="759523"/>
          </a:xfrm>
        </p:grpSpPr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6558E9D1-9044-BF67-583F-47758087CA5C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36" name="TextBox 11">
              <a:extLst>
                <a:ext uri="{FF2B5EF4-FFF2-40B4-BE49-F238E27FC236}">
                  <a16:creationId xmlns:a16="http://schemas.microsoft.com/office/drawing/2014/main" id="{1476E753-88E6-F7DD-0293-395328393FFF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14ACC7B-53E6-9709-6858-05E0D580A9A5}"/>
              </a:ext>
            </a:extLst>
          </p:cNvPr>
          <p:cNvSpPr txBox="1"/>
          <p:nvPr/>
        </p:nvSpPr>
        <p:spPr>
          <a:xfrm>
            <a:off x="15241134" y="1424124"/>
            <a:ext cx="247996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Higiene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yang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buruk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 lvl="0" algn="ctr"/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Chlamidia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spp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  <a:endParaRPr lang="en-US" sz="28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39" name="Group 9">
            <a:extLst>
              <a:ext uri="{FF2B5EF4-FFF2-40B4-BE49-F238E27FC236}">
                <a16:creationId xmlns:a16="http://schemas.microsoft.com/office/drawing/2014/main" id="{C85C60C5-A3F1-D638-07BC-60AB9ED752DD}"/>
              </a:ext>
            </a:extLst>
          </p:cNvPr>
          <p:cNvGrpSpPr/>
          <p:nvPr/>
        </p:nvGrpSpPr>
        <p:grpSpPr>
          <a:xfrm>
            <a:off x="6979501" y="3810206"/>
            <a:ext cx="3672211" cy="3095096"/>
            <a:chOff x="0" y="0"/>
            <a:chExt cx="901144" cy="759523"/>
          </a:xfrm>
        </p:grpSpPr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B401A414-16A7-CD93-F435-36A1A8D01B47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41" name="TextBox 11">
              <a:extLst>
                <a:ext uri="{FF2B5EF4-FFF2-40B4-BE49-F238E27FC236}">
                  <a16:creationId xmlns:a16="http://schemas.microsoft.com/office/drawing/2014/main" id="{C18551E3-7100-6FE4-1543-D5C3EE4E6D7F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F84D9B1-54B1-885E-5D7D-8C78CC6E4234}"/>
              </a:ext>
            </a:extLst>
          </p:cNvPr>
          <p:cNvSpPr txBox="1"/>
          <p:nvPr/>
        </p:nvSpPr>
        <p:spPr>
          <a:xfrm>
            <a:off x="7354375" y="4403707"/>
            <a:ext cx="240107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Pasangan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laki-laki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yang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tidak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khitan</a:t>
            </a:r>
            <a:endParaRPr lang="en-US" sz="32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44" name="Group 9">
            <a:extLst>
              <a:ext uri="{FF2B5EF4-FFF2-40B4-BE49-F238E27FC236}">
                <a16:creationId xmlns:a16="http://schemas.microsoft.com/office/drawing/2014/main" id="{2CC7FD41-A800-510B-1B54-40EC4D693929}"/>
              </a:ext>
            </a:extLst>
          </p:cNvPr>
          <p:cNvGrpSpPr/>
          <p:nvPr/>
        </p:nvGrpSpPr>
        <p:grpSpPr>
          <a:xfrm>
            <a:off x="10733485" y="3847959"/>
            <a:ext cx="3672211" cy="3095096"/>
            <a:chOff x="0" y="0"/>
            <a:chExt cx="901144" cy="759523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8EEA1911-64E5-8CAD-0A38-C24B81653E15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CF5417DC-DFBC-B7FA-C131-2E1553D21166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BF177E1-8131-0878-47F9-318CB5CB923E}"/>
              </a:ext>
            </a:extLst>
          </p:cNvPr>
          <p:cNvSpPr txBox="1"/>
          <p:nvPr/>
        </p:nvSpPr>
        <p:spPr>
          <a:xfrm>
            <a:off x="11079577" y="4768159"/>
            <a:ext cx="3222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Imunodefisiensi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(HIV)</a:t>
            </a:r>
            <a:endParaRPr lang="en-US" sz="32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49" name="Group 9">
            <a:extLst>
              <a:ext uri="{FF2B5EF4-FFF2-40B4-BE49-F238E27FC236}">
                <a16:creationId xmlns:a16="http://schemas.microsoft.com/office/drawing/2014/main" id="{4C1C78D1-7B2F-82B7-FA5B-85439C765DFD}"/>
              </a:ext>
            </a:extLst>
          </p:cNvPr>
          <p:cNvGrpSpPr/>
          <p:nvPr/>
        </p:nvGrpSpPr>
        <p:grpSpPr>
          <a:xfrm>
            <a:off x="14603597" y="3869642"/>
            <a:ext cx="3672211" cy="3095096"/>
            <a:chOff x="0" y="0"/>
            <a:chExt cx="901144" cy="759523"/>
          </a:xfrm>
        </p:grpSpPr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D63ABAFE-1DA9-3C71-3C53-0746ABED04BA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51" name="TextBox 11">
              <a:extLst>
                <a:ext uri="{FF2B5EF4-FFF2-40B4-BE49-F238E27FC236}">
                  <a16:creationId xmlns:a16="http://schemas.microsoft.com/office/drawing/2014/main" id="{1E60B9B5-6BAA-2525-ADF6-5FEFDECDAC8D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F07A28E-F7FF-28D8-104D-DDF9E9080F0D}"/>
              </a:ext>
            </a:extLst>
          </p:cNvPr>
          <p:cNvSpPr txBox="1"/>
          <p:nvPr/>
        </p:nvSpPr>
        <p:spPr>
          <a:xfrm>
            <a:off x="14814455" y="4768158"/>
            <a:ext cx="3252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Paritas</a:t>
            </a:r>
            <a:r>
              <a:rPr lang="en-US" sz="32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tinggi</a:t>
            </a:r>
            <a:endParaRPr lang="en-US" sz="32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55" name="Group 9">
            <a:extLst>
              <a:ext uri="{FF2B5EF4-FFF2-40B4-BE49-F238E27FC236}">
                <a16:creationId xmlns:a16="http://schemas.microsoft.com/office/drawing/2014/main" id="{A205E09D-64D8-14F3-7A19-7584C989A67E}"/>
              </a:ext>
            </a:extLst>
          </p:cNvPr>
          <p:cNvGrpSpPr/>
          <p:nvPr/>
        </p:nvGrpSpPr>
        <p:grpSpPr>
          <a:xfrm>
            <a:off x="7049355" y="7020100"/>
            <a:ext cx="3672211" cy="3095096"/>
            <a:chOff x="0" y="0"/>
            <a:chExt cx="901144" cy="759523"/>
          </a:xfrm>
        </p:grpSpPr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1BC5B455-6777-9493-4D4C-CB306D0BBAC1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57" name="TextBox 11">
              <a:extLst>
                <a:ext uri="{FF2B5EF4-FFF2-40B4-BE49-F238E27FC236}">
                  <a16:creationId xmlns:a16="http://schemas.microsoft.com/office/drawing/2014/main" id="{B64BD12D-B974-2FB0-218F-26BE85C47D67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B5775AE-48B4-5841-0B26-4D24CF2ABF71}"/>
              </a:ext>
            </a:extLst>
          </p:cNvPr>
          <p:cNvSpPr txBox="1"/>
          <p:nvPr/>
        </p:nvSpPr>
        <p:spPr>
          <a:xfrm>
            <a:off x="7354375" y="7659520"/>
            <a:ext cx="31145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Penyakit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menular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seksual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lain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selain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HPV</a:t>
            </a:r>
            <a:endParaRPr lang="en-US" sz="28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60" name="Group 9">
            <a:extLst>
              <a:ext uri="{FF2B5EF4-FFF2-40B4-BE49-F238E27FC236}">
                <a16:creationId xmlns:a16="http://schemas.microsoft.com/office/drawing/2014/main" id="{D4FED53D-7362-A386-F0C0-6AAE799C99C1}"/>
              </a:ext>
            </a:extLst>
          </p:cNvPr>
          <p:cNvGrpSpPr/>
          <p:nvPr/>
        </p:nvGrpSpPr>
        <p:grpSpPr>
          <a:xfrm>
            <a:off x="10791420" y="7071670"/>
            <a:ext cx="3672211" cy="3095096"/>
            <a:chOff x="0" y="0"/>
            <a:chExt cx="901144" cy="759523"/>
          </a:xfrm>
        </p:grpSpPr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9856B40A-C321-B984-1D28-256BB6BB90B4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62" name="TextBox 11">
              <a:extLst>
                <a:ext uri="{FF2B5EF4-FFF2-40B4-BE49-F238E27FC236}">
                  <a16:creationId xmlns:a16="http://schemas.microsoft.com/office/drawing/2014/main" id="{D9886E49-BF1F-970A-1B73-DF5F7C332692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grpSp>
        <p:nvGrpSpPr>
          <p:cNvPr id="63" name="Group 9">
            <a:extLst>
              <a:ext uri="{FF2B5EF4-FFF2-40B4-BE49-F238E27FC236}">
                <a16:creationId xmlns:a16="http://schemas.microsoft.com/office/drawing/2014/main" id="{C1E7C169-3C14-29F4-77D7-473D6B2D7B4B}"/>
              </a:ext>
            </a:extLst>
          </p:cNvPr>
          <p:cNvGrpSpPr/>
          <p:nvPr/>
        </p:nvGrpSpPr>
        <p:grpSpPr>
          <a:xfrm>
            <a:off x="14589710" y="7071670"/>
            <a:ext cx="3672211" cy="3095096"/>
            <a:chOff x="0" y="0"/>
            <a:chExt cx="901144" cy="759523"/>
          </a:xfrm>
        </p:grpSpPr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0115921C-9C9A-9C1D-C407-19EFF9472F92}"/>
                </a:ext>
              </a:extLst>
            </p:cNvPr>
            <p:cNvSpPr/>
            <p:nvPr/>
          </p:nvSpPr>
          <p:spPr>
            <a:xfrm>
              <a:off x="0" y="0"/>
              <a:ext cx="901144" cy="759523"/>
            </a:xfrm>
            <a:custGeom>
              <a:avLst/>
              <a:gdLst/>
              <a:ahLst/>
              <a:cxnLst/>
              <a:rect l="l" t="t" r="r" b="b"/>
              <a:pathLst>
                <a:path w="901144" h="759523">
                  <a:moveTo>
                    <a:pt x="107520" y="0"/>
                  </a:moveTo>
                  <a:lnTo>
                    <a:pt x="793624" y="0"/>
                  </a:lnTo>
                  <a:cubicBezTo>
                    <a:pt x="853006" y="0"/>
                    <a:pt x="901144" y="48139"/>
                    <a:pt x="901144" y="107520"/>
                  </a:cubicBezTo>
                  <a:lnTo>
                    <a:pt x="901144" y="652002"/>
                  </a:lnTo>
                  <a:cubicBezTo>
                    <a:pt x="901144" y="680518"/>
                    <a:pt x="889816" y="707867"/>
                    <a:pt x="869652" y="728031"/>
                  </a:cubicBezTo>
                  <a:cubicBezTo>
                    <a:pt x="849488" y="748195"/>
                    <a:pt x="822140" y="759523"/>
                    <a:pt x="793624" y="759523"/>
                  </a:cubicBezTo>
                  <a:lnTo>
                    <a:pt x="107520" y="759523"/>
                  </a:lnTo>
                  <a:cubicBezTo>
                    <a:pt x="79004" y="759523"/>
                    <a:pt x="51656" y="748195"/>
                    <a:pt x="31492" y="728031"/>
                  </a:cubicBezTo>
                  <a:cubicBezTo>
                    <a:pt x="11328" y="707867"/>
                    <a:pt x="0" y="680518"/>
                    <a:pt x="0" y="652002"/>
                  </a:cubicBezTo>
                  <a:lnTo>
                    <a:pt x="0" y="107520"/>
                  </a:lnTo>
                  <a:cubicBezTo>
                    <a:pt x="0" y="79004"/>
                    <a:pt x="11328" y="51656"/>
                    <a:pt x="31492" y="31492"/>
                  </a:cubicBezTo>
                  <a:cubicBezTo>
                    <a:pt x="51656" y="11328"/>
                    <a:pt x="79004" y="0"/>
                    <a:pt x="107520" y="0"/>
                  </a:cubicBezTo>
                  <a:close/>
                </a:path>
              </a:pathLst>
            </a:custGeom>
            <a:solidFill>
              <a:srgbClr val="014A85"/>
            </a:solidFill>
          </p:spPr>
        </p:sp>
        <p:sp>
          <p:nvSpPr>
            <p:cNvPr id="65" name="TextBox 11">
              <a:extLst>
                <a:ext uri="{FF2B5EF4-FFF2-40B4-BE49-F238E27FC236}">
                  <a16:creationId xmlns:a16="http://schemas.microsoft.com/office/drawing/2014/main" id="{9233F642-8570-EAE3-02F4-FD73CE2F03E9}"/>
                </a:ext>
              </a:extLst>
            </p:cNvPr>
            <p:cNvSpPr txBox="1"/>
            <p:nvPr/>
          </p:nvSpPr>
          <p:spPr>
            <a:xfrm>
              <a:off x="0" y="-47625"/>
              <a:ext cx="901144" cy="807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32"/>
                </a:lnSpc>
              </a:pPr>
              <a:endParaRPr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14D074D9-BDE1-E033-AD2F-2E5BB05AE7D1}"/>
              </a:ext>
            </a:extLst>
          </p:cNvPr>
          <p:cNvSpPr txBox="1"/>
          <p:nvPr/>
        </p:nvSpPr>
        <p:spPr>
          <a:xfrm>
            <a:off x="11528449" y="8155254"/>
            <a:ext cx="20822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Merokok</a:t>
            </a:r>
            <a:endParaRPr lang="en-US" sz="32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C036C85-89F1-1C8B-EE4B-F0D2D847CA68}"/>
              </a:ext>
            </a:extLst>
          </p:cNvPr>
          <p:cNvSpPr txBox="1"/>
          <p:nvPr/>
        </p:nvSpPr>
        <p:spPr>
          <a:xfrm>
            <a:off x="14890003" y="8059770"/>
            <a:ext cx="30716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Status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nutrisi</a:t>
            </a:r>
            <a:r>
              <a:rPr lang="en-US" sz="2800" b="0" i="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yang </a:t>
            </a:r>
            <a:r>
              <a:rPr lang="en-US" sz="2800" b="0" i="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buruk</a:t>
            </a:r>
            <a:endParaRPr lang="en-US" sz="28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6149</TotalTime>
  <Words>933</Words>
  <Application>Microsoft Macintosh PowerPoint</Application>
  <PresentationFormat>Custom</PresentationFormat>
  <Paragraphs>148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Helvetica Neue</vt:lpstr>
      <vt:lpstr>Open Sans</vt:lpstr>
      <vt:lpstr>-apple-system</vt:lpstr>
      <vt:lpstr>Arial</vt:lpstr>
      <vt:lpstr>Open Sauce Bold</vt:lpstr>
      <vt:lpstr>ดองเต่า</vt:lpstr>
      <vt:lpstr>29LT Baseet Ultra-Bold</vt:lpstr>
      <vt:lpstr>Cambria Math</vt:lpstr>
      <vt:lpstr>Calibri</vt:lpstr>
      <vt:lpstr>Inter</vt:lpstr>
      <vt:lpstr>Poppins Bold</vt:lpstr>
      <vt:lpstr>Open Sauce</vt:lpstr>
      <vt:lpstr>Source Sans Pro</vt:lpstr>
      <vt:lpstr>Cambria</vt:lpstr>
      <vt:lpstr>Josefin Sans</vt:lpstr>
      <vt:lpstr>Jaini</vt:lpstr>
      <vt:lpstr>Poppins</vt:lpstr>
      <vt:lpstr>ArialMT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Target   WHO 2030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Modern Medical Healthcare Presentation</dc:title>
  <cp:lastModifiedBy>rita ervina</cp:lastModifiedBy>
  <cp:revision>35</cp:revision>
  <dcterms:created xsi:type="dcterms:W3CDTF">2006-08-16T00:00:00Z</dcterms:created>
  <dcterms:modified xsi:type="dcterms:W3CDTF">2026-04-23T03:49:06Z</dcterms:modified>
  <dc:identifier>DAHGLfKqJzY</dc:identifier>
</cp:coreProperties>
</file>